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49"/>
  </p:notesMasterIdLst>
  <p:sldIdLst>
    <p:sldId id="491" r:id="rId2"/>
    <p:sldId id="310" r:id="rId3"/>
    <p:sldId id="259" r:id="rId4"/>
    <p:sldId id="277" r:id="rId5"/>
    <p:sldId id="457" r:id="rId6"/>
    <p:sldId id="477" r:id="rId7"/>
    <p:sldId id="480" r:id="rId8"/>
    <p:sldId id="481" r:id="rId9"/>
    <p:sldId id="287" r:id="rId10"/>
    <p:sldId id="467" r:id="rId11"/>
    <p:sldId id="468" r:id="rId12"/>
    <p:sldId id="276" r:id="rId13"/>
    <p:sldId id="397" r:id="rId14"/>
    <p:sldId id="460" r:id="rId15"/>
    <p:sldId id="300" r:id="rId16"/>
    <p:sldId id="314" r:id="rId17"/>
    <p:sldId id="304" r:id="rId18"/>
    <p:sldId id="315" r:id="rId19"/>
    <p:sldId id="305" r:id="rId20"/>
    <p:sldId id="316" r:id="rId21"/>
    <p:sldId id="299" r:id="rId22"/>
    <p:sldId id="307" r:id="rId23"/>
    <p:sldId id="318" r:id="rId24"/>
    <p:sldId id="456" r:id="rId25"/>
    <p:sldId id="317" r:id="rId26"/>
    <p:sldId id="320" r:id="rId27"/>
    <p:sldId id="311" r:id="rId28"/>
    <p:sldId id="319" r:id="rId29"/>
    <p:sldId id="472" r:id="rId30"/>
    <p:sldId id="398" r:id="rId31"/>
    <p:sldId id="427" r:id="rId32"/>
    <p:sldId id="462" r:id="rId33"/>
    <p:sldId id="492" r:id="rId34"/>
    <p:sldId id="461" r:id="rId35"/>
    <p:sldId id="483" r:id="rId36"/>
    <p:sldId id="470" r:id="rId37"/>
    <p:sldId id="475" r:id="rId38"/>
    <p:sldId id="484" r:id="rId39"/>
    <p:sldId id="474" r:id="rId40"/>
    <p:sldId id="476" r:id="rId41"/>
    <p:sldId id="479" r:id="rId42"/>
    <p:sldId id="487" r:id="rId43"/>
    <p:sldId id="485" r:id="rId44"/>
    <p:sldId id="486" r:id="rId45"/>
    <p:sldId id="488" r:id="rId46"/>
    <p:sldId id="489" r:id="rId47"/>
    <p:sldId id="428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900"/>
    <a:srgbClr val="FFAB48"/>
    <a:srgbClr val="CDE2B4"/>
    <a:srgbClr val="FFD851"/>
    <a:srgbClr val="641410"/>
    <a:srgbClr val="000000"/>
    <a:srgbClr val="FFFFFF"/>
    <a:srgbClr val="F28E7B"/>
    <a:srgbClr val="FFD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51" autoAdjust="0"/>
    <p:restoredTop sz="93946"/>
  </p:normalViewPr>
  <p:slideViewPr>
    <p:cSldViewPr snapToGrid="0" showGuides="1">
      <p:cViewPr varScale="1">
        <p:scale>
          <a:sx n="136" d="100"/>
          <a:sy n="136" d="100"/>
        </p:scale>
        <p:origin x="216" y="576"/>
      </p:cViewPr>
      <p:guideLst/>
    </p:cSldViewPr>
  </p:slideViewPr>
  <p:outlineViewPr>
    <p:cViewPr>
      <p:scale>
        <a:sx n="33" d="100"/>
        <a:sy n="33" d="100"/>
      </p:scale>
      <p:origin x="0" y="-135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icSans Book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icSans Book" pitchFamily="2" charset="77"/>
              </a:defRPr>
            </a:lvl1pPr>
          </a:lstStyle>
          <a:p>
            <a:fld id="{9A95756F-BBC9-434A-8514-BDDC7A220A18}" type="datetimeFigureOut">
              <a:rPr lang="de-DE" smtClean="0"/>
              <a:pPr/>
              <a:t>17.04.26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icSans Book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icSans Book" pitchFamily="2" charset="77"/>
              </a:defRPr>
            </a:lvl1pPr>
          </a:lstStyle>
          <a:p>
            <a:fld id="{3FCD6DE5-E1CC-094D-B861-D4E22D1E72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1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DicSans Book" pitchFamily="2" charset="77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DicSans Book" pitchFamily="2" charset="77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DicSans Book" pitchFamily="2" charset="77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DicSans Book" pitchFamily="2" charset="77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DicSans Book" pitchFamily="2" charset="77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67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D6DE5-E1CC-094D-B861-D4E22D1E723E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807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801377"/>
            <a:ext cx="8426449" cy="515410"/>
          </a:xfrm>
        </p:spPr>
        <p:txBody>
          <a:bodyPr anchor="t" anchorCtr="0"/>
          <a:lstStyle>
            <a:lvl1pPr algn="ctr">
              <a:defRPr sz="4000" b="1" i="0">
                <a:latin typeface="DicSans" pitchFamily="2" charset="77"/>
              </a:defRPr>
            </a:lvl1pPr>
          </a:lstStyle>
          <a:p>
            <a:r>
              <a:rPr lang="de-DE" dirty="0"/>
              <a:t>KIKKING 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4316787"/>
            <a:ext cx="8426450" cy="359988"/>
          </a:xfrm>
        </p:spPr>
        <p:txBody>
          <a:bodyPr/>
          <a:lstStyle>
            <a:lvl1pPr marL="0" indent="0" algn="ctr">
              <a:buNone/>
              <a:defRPr sz="1800" b="0" i="0">
                <a:latin typeface="DicSans Book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err="1"/>
              <a:t>Kikking</a:t>
            </a:r>
            <a:r>
              <a:rPr lang="de-DE" dirty="0"/>
              <a:t> </a:t>
            </a:r>
            <a:r>
              <a:rPr lang="de-DE" dirty="0" err="1"/>
              <a:t>Subline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B1C355-8E69-FD8B-D7E8-10384B369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8516" y="1390306"/>
            <a:ext cx="3428065" cy="17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4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7F217E-0C06-26B2-1E96-5C51248FDF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7625" y="1527175"/>
            <a:ext cx="8427600" cy="3149600"/>
          </a:xfrm>
        </p:spPr>
        <p:txBody>
          <a:bodyPr numCol="2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THIS IS A SPICY 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platzhalter 49">
            <a:extLst>
              <a:ext uri="{FF2B5EF4-FFF2-40B4-BE49-F238E27FC236}">
                <a16:creationId xmlns:a16="http://schemas.microsoft.com/office/drawing/2014/main" id="{A0904D49-37CF-D293-5B60-032CF95C1E1B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633225" y="3060000"/>
            <a:ext cx="1152000" cy="1205243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144000" tIns="0" rIns="144000" anchor="ctr" anchorCtr="0">
            <a:noAutofit/>
          </a:bodyPr>
          <a:lstStyle>
            <a:lvl1pPr marL="0" indent="0" algn="ctr">
              <a:buFont typeface="+mj-lt"/>
              <a:buNone/>
              <a:defRPr sz="900" b="0" i="0">
                <a:solidFill>
                  <a:schemeClr val="bg1"/>
                </a:solidFill>
                <a:latin typeface="DicSans Book" pitchFamily="2" charset="77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: </a:t>
            </a:r>
            <a:r>
              <a:rPr lang="de-DE" dirty="0" err="1"/>
              <a:t>Igenis</a:t>
            </a:r>
            <a:r>
              <a:rPr lang="de-DE" dirty="0"/>
              <a:t> </a:t>
            </a:r>
            <a:r>
              <a:rPr lang="de-DE" dirty="0" err="1"/>
              <a:t>plibus</a:t>
            </a:r>
            <a:r>
              <a:rPr lang="de-DE" dirty="0"/>
              <a:t> pedis </a:t>
            </a:r>
            <a:r>
              <a:rPr lang="de-DE" dirty="0" err="1"/>
              <a:t>sint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pedi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.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BD6AC96F-DBE3-7609-3C44-5FFE569B10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50"/>
            <a:ext cx="8427600" cy="216000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961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DicSans" pitchFamily="2" charset="77"/>
              </a:defRPr>
            </a:lvl1pPr>
          </a:lstStyle>
          <a:p>
            <a:r>
              <a:rPr lang="de-DE" dirty="0"/>
              <a:t>THIS IS A SPICY 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49">
            <a:extLst>
              <a:ext uri="{FF2B5EF4-FFF2-40B4-BE49-F238E27FC236}">
                <a16:creationId xmlns:a16="http://schemas.microsoft.com/office/drawing/2014/main" id="{6433A313-DC7F-1076-E3AC-60E6E3A3988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207216" y="663050"/>
            <a:ext cx="1152000" cy="1205243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44000" tIns="0" rIns="144000" anchor="ctr" anchorCtr="0">
            <a:noAutofit/>
          </a:bodyPr>
          <a:lstStyle>
            <a:lvl1pPr marL="0" indent="0" algn="ctr">
              <a:buFont typeface="+mj-lt"/>
              <a:buNone/>
              <a:defRPr sz="900" b="0" i="0">
                <a:solidFill>
                  <a:schemeClr val="tx1"/>
                </a:solidFill>
                <a:latin typeface="DicSans Book" pitchFamily="2" charset="77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: </a:t>
            </a:r>
            <a:r>
              <a:rPr lang="de-DE" dirty="0" err="1"/>
              <a:t>Igenis</a:t>
            </a:r>
            <a:r>
              <a:rPr lang="de-DE" dirty="0"/>
              <a:t> </a:t>
            </a:r>
            <a:r>
              <a:rPr lang="de-DE" dirty="0" err="1"/>
              <a:t>plibus</a:t>
            </a:r>
            <a:r>
              <a:rPr lang="de-DE" dirty="0"/>
              <a:t> pedis </a:t>
            </a:r>
            <a:r>
              <a:rPr lang="de-DE" dirty="0" err="1"/>
              <a:t>sint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pedi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.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7D61F42B-6FB9-BE48-1A64-30B05F6D10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50"/>
            <a:ext cx="8427600" cy="216000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CB0762-954D-7F84-2668-997C3123B9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7625" y="1527175"/>
            <a:ext cx="6716275" cy="3149600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279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THIS IS A SPICY 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49">
            <a:extLst>
              <a:ext uri="{FF2B5EF4-FFF2-40B4-BE49-F238E27FC236}">
                <a16:creationId xmlns:a16="http://schemas.microsoft.com/office/drawing/2014/main" id="{6433A313-DC7F-1076-E3AC-60E6E3A3988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207216" y="663050"/>
            <a:ext cx="1152000" cy="1205243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44000" tIns="0" rIns="144000" anchor="ctr" anchorCtr="0">
            <a:noAutofit/>
          </a:bodyPr>
          <a:lstStyle>
            <a:lvl1pPr marL="0" indent="0" algn="ctr">
              <a:buFont typeface="+mj-lt"/>
              <a:buNone/>
              <a:defRPr sz="900" b="0" i="0">
                <a:solidFill>
                  <a:schemeClr val="tx1"/>
                </a:solidFill>
                <a:latin typeface="DicSans Book" pitchFamily="2" charset="77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r>
              <a:rPr lang="de-DE" dirty="0"/>
              <a:t>: </a:t>
            </a:r>
            <a:r>
              <a:rPr lang="de-DE" dirty="0" err="1"/>
              <a:t>Igenis</a:t>
            </a:r>
            <a:r>
              <a:rPr lang="de-DE" dirty="0"/>
              <a:t> </a:t>
            </a:r>
            <a:r>
              <a:rPr lang="de-DE" dirty="0" err="1"/>
              <a:t>plibus</a:t>
            </a:r>
            <a:r>
              <a:rPr lang="de-DE" dirty="0"/>
              <a:t> pedis </a:t>
            </a:r>
            <a:r>
              <a:rPr lang="de-DE" dirty="0" err="1"/>
              <a:t>sint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pedi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.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7D61F42B-6FB9-BE48-1A64-30B05F6D10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50"/>
            <a:ext cx="8427600" cy="216000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17E94C-9F3F-C861-5F0B-50B08E3DDF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775" y="1527175"/>
            <a:ext cx="6716275" cy="3149600"/>
          </a:xfrm>
        </p:spPr>
        <p:txBody>
          <a:bodyPr numCol="1"/>
          <a:lstStyle>
            <a:lvl1pPr>
              <a:spcBef>
                <a:spcPts val="1000"/>
              </a:spcBef>
              <a:defRPr sz="1350"/>
            </a:lvl1pPr>
            <a:lvl2pPr>
              <a:spcBef>
                <a:spcPts val="1000"/>
              </a:spcBef>
              <a:defRPr sz="1350"/>
            </a:lvl2pPr>
            <a:lvl3pPr>
              <a:spcBef>
                <a:spcPts val="1000"/>
              </a:spcBef>
              <a:defRPr sz="1350"/>
            </a:lvl3pPr>
            <a:lvl4pPr>
              <a:spcBef>
                <a:spcPts val="1000"/>
              </a:spcBef>
              <a:defRPr sz="135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4395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THIS IS A SPICY 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E907746-BD2B-8988-8CBC-00AD80A3CA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50"/>
            <a:ext cx="8427600" cy="216000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EF3DF94-4B5A-0CCD-2AFB-84655355638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8775" y="1527175"/>
            <a:ext cx="8426450" cy="314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05523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51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8739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739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51" y="339050"/>
            <a:ext cx="8426450" cy="324000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THIS IS A PROCESS CHART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75676" y="4676776"/>
            <a:ext cx="1584325" cy="46672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5414" y="4676774"/>
            <a:ext cx="4591325" cy="466725"/>
          </a:xfrm>
        </p:spPr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0738" y="4676774"/>
            <a:ext cx="448837" cy="468000"/>
          </a:xfrm>
        </p:spPr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4DED39C-A9B6-5B9C-8691-440D4ED459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7740" y="1527175"/>
            <a:ext cx="1332000" cy="1584000"/>
          </a:xfrm>
          <a:prstGeom prst="roundRect">
            <a:avLst>
              <a:gd name="adj" fmla="val 7752"/>
            </a:avLst>
          </a:prstGeom>
          <a:solidFill>
            <a:schemeClr val="accent2"/>
          </a:solidFill>
        </p:spPr>
        <p:txBody>
          <a:bodyPr lIns="72000" tIns="324000" rIns="72000" anchor="t" anchorCtr="0"/>
          <a:lstStyle>
            <a:lvl1pPr algn="ctr">
              <a:spcBef>
                <a:spcPts val="700"/>
              </a:spcBef>
              <a:defRPr cap="all" baseline="0"/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de-DE" dirty="0"/>
              <a:t>Headline</a:t>
            </a:r>
          </a:p>
          <a:p>
            <a:pPr lvl="1"/>
            <a:r>
              <a:rPr lang="de-DE" dirty="0" err="1"/>
              <a:t>Xeruptatus</a:t>
            </a:r>
            <a:r>
              <a:rPr lang="de-DE" dirty="0"/>
              <a:t> et </a:t>
            </a:r>
            <a:r>
              <a:rPr lang="de-DE" dirty="0" err="1"/>
              <a:t>omnis</a:t>
            </a:r>
            <a:r>
              <a:rPr lang="de-DE" dirty="0"/>
              <a:t> </a:t>
            </a:r>
            <a:r>
              <a:rPr lang="de-DE" dirty="0" err="1"/>
              <a:t>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et </a:t>
            </a:r>
            <a:r>
              <a:rPr lang="de-DE" dirty="0" err="1"/>
              <a:t>autat</a:t>
            </a:r>
            <a:r>
              <a:rPr lang="de-DE" dirty="0"/>
              <a:t>. </a:t>
            </a:r>
            <a:r>
              <a:rPr lang="de-DE" dirty="0" err="1"/>
              <a:t>Apic</a:t>
            </a:r>
            <a:r>
              <a:rPr lang="de-DE" dirty="0"/>
              <a:t> </a:t>
            </a:r>
            <a:r>
              <a:rPr lang="de-DE" dirty="0" err="1"/>
              <a:t>temquid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dolorpo</a:t>
            </a:r>
            <a:r>
              <a:rPr lang="de-DE" dirty="0"/>
              <a:t> </a:t>
            </a:r>
            <a:r>
              <a:rPr lang="de-DE" dirty="0" err="1"/>
              <a:t>rrovid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, </a:t>
            </a:r>
            <a:r>
              <a:rPr lang="de-DE" dirty="0" err="1"/>
              <a:t>sintis</a:t>
            </a:r>
            <a:r>
              <a:rPr lang="de-DE" dirty="0"/>
              <a:t> </a:t>
            </a:r>
            <a:r>
              <a:rPr lang="de-DE" dirty="0" err="1"/>
              <a:t>verist</a:t>
            </a:r>
            <a:r>
              <a:rPr lang="de-DE" dirty="0"/>
              <a:t>, </a:t>
            </a:r>
            <a:r>
              <a:rPr lang="de-DE" dirty="0" err="1"/>
              <a:t>tori</a:t>
            </a:r>
            <a:r>
              <a:rPr lang="de-DE" dirty="0"/>
              <a:t> </a:t>
            </a:r>
            <a:r>
              <a:rPr lang="de-DE" dirty="0" err="1"/>
              <a:t>nis</a:t>
            </a:r>
            <a:r>
              <a:rPr lang="de-DE" dirty="0"/>
              <a:t>.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2EEE0CB2-B7D5-FAE0-2D97-EF2FA45D39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9658" y="1527175"/>
            <a:ext cx="1332000" cy="1584000"/>
          </a:xfrm>
          <a:prstGeom prst="roundRect">
            <a:avLst>
              <a:gd name="adj" fmla="val 7752"/>
            </a:avLst>
          </a:prstGeom>
          <a:solidFill>
            <a:schemeClr val="tx2"/>
          </a:solidFill>
        </p:spPr>
        <p:txBody>
          <a:bodyPr lIns="72000" tIns="324000" rIns="72000" anchor="t" anchorCtr="0"/>
          <a:lstStyle>
            <a:lvl1pPr algn="ctr">
              <a:spcBef>
                <a:spcPts val="700"/>
              </a:spcBef>
              <a:defRPr cap="all" baseline="0"/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de-DE" dirty="0"/>
              <a:t>Headline</a:t>
            </a:r>
          </a:p>
          <a:p>
            <a:pPr lvl="1"/>
            <a:r>
              <a:rPr lang="de-DE" dirty="0" err="1"/>
              <a:t>Xeruptatus</a:t>
            </a:r>
            <a:r>
              <a:rPr lang="de-DE" dirty="0"/>
              <a:t> et </a:t>
            </a:r>
            <a:r>
              <a:rPr lang="de-DE" dirty="0" err="1"/>
              <a:t>omnis</a:t>
            </a:r>
            <a:r>
              <a:rPr lang="de-DE" dirty="0"/>
              <a:t> </a:t>
            </a:r>
            <a:r>
              <a:rPr lang="de-DE" dirty="0" err="1"/>
              <a:t>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et </a:t>
            </a:r>
            <a:r>
              <a:rPr lang="de-DE" dirty="0" err="1"/>
              <a:t>autat</a:t>
            </a:r>
            <a:r>
              <a:rPr lang="de-DE" dirty="0"/>
              <a:t>. </a:t>
            </a:r>
            <a:r>
              <a:rPr lang="de-DE" dirty="0" err="1"/>
              <a:t>Apic</a:t>
            </a:r>
            <a:r>
              <a:rPr lang="de-DE" dirty="0"/>
              <a:t> </a:t>
            </a:r>
            <a:r>
              <a:rPr lang="de-DE" dirty="0" err="1"/>
              <a:t>temquid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dolorpo</a:t>
            </a:r>
            <a:r>
              <a:rPr lang="de-DE" dirty="0"/>
              <a:t> </a:t>
            </a:r>
            <a:r>
              <a:rPr lang="de-DE" dirty="0" err="1"/>
              <a:t>rrovid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, </a:t>
            </a:r>
            <a:r>
              <a:rPr lang="de-DE" dirty="0" err="1"/>
              <a:t>sintis</a:t>
            </a:r>
            <a:r>
              <a:rPr lang="de-DE" dirty="0"/>
              <a:t> </a:t>
            </a:r>
            <a:r>
              <a:rPr lang="de-DE" dirty="0" err="1"/>
              <a:t>verist</a:t>
            </a:r>
            <a:r>
              <a:rPr lang="de-DE" dirty="0"/>
              <a:t>, </a:t>
            </a:r>
            <a:r>
              <a:rPr lang="de-DE" dirty="0" err="1"/>
              <a:t>tori</a:t>
            </a:r>
            <a:r>
              <a:rPr lang="de-DE" dirty="0"/>
              <a:t> </a:t>
            </a:r>
            <a:r>
              <a:rPr lang="de-DE" dirty="0" err="1"/>
              <a:t>nis</a:t>
            </a:r>
            <a:r>
              <a:rPr lang="de-DE" dirty="0"/>
              <a:t>.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DEE1B100-AE3A-76F0-416B-F109825502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1576" y="1527175"/>
            <a:ext cx="1332000" cy="1584000"/>
          </a:xfrm>
          <a:prstGeom prst="roundRect">
            <a:avLst>
              <a:gd name="adj" fmla="val 7752"/>
            </a:avLst>
          </a:prstGeom>
          <a:solidFill>
            <a:schemeClr val="accent6"/>
          </a:solidFill>
        </p:spPr>
        <p:txBody>
          <a:bodyPr lIns="72000" tIns="324000" rIns="72000" anchor="t" anchorCtr="0"/>
          <a:lstStyle>
            <a:lvl1pPr algn="ctr">
              <a:spcBef>
                <a:spcPts val="700"/>
              </a:spcBef>
              <a:defRPr cap="all" baseline="0"/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de-DE" dirty="0"/>
              <a:t>Headline</a:t>
            </a:r>
          </a:p>
          <a:p>
            <a:pPr lvl="1"/>
            <a:r>
              <a:rPr lang="de-DE" dirty="0" err="1"/>
              <a:t>Xeruptatus</a:t>
            </a:r>
            <a:r>
              <a:rPr lang="de-DE" dirty="0"/>
              <a:t> et </a:t>
            </a:r>
            <a:r>
              <a:rPr lang="de-DE" dirty="0" err="1"/>
              <a:t>omnis</a:t>
            </a:r>
            <a:r>
              <a:rPr lang="de-DE" dirty="0"/>
              <a:t> </a:t>
            </a:r>
            <a:r>
              <a:rPr lang="de-DE" dirty="0" err="1"/>
              <a:t>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et </a:t>
            </a:r>
            <a:r>
              <a:rPr lang="de-DE" dirty="0" err="1"/>
              <a:t>autat</a:t>
            </a:r>
            <a:r>
              <a:rPr lang="de-DE" dirty="0"/>
              <a:t>. </a:t>
            </a:r>
            <a:r>
              <a:rPr lang="de-DE" dirty="0" err="1"/>
              <a:t>Apic</a:t>
            </a:r>
            <a:r>
              <a:rPr lang="de-DE" dirty="0"/>
              <a:t> </a:t>
            </a:r>
            <a:r>
              <a:rPr lang="de-DE" dirty="0" err="1"/>
              <a:t>temquid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dolorpo</a:t>
            </a:r>
            <a:r>
              <a:rPr lang="de-DE" dirty="0"/>
              <a:t> </a:t>
            </a:r>
            <a:r>
              <a:rPr lang="de-DE" dirty="0" err="1"/>
              <a:t>rrovid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, </a:t>
            </a:r>
            <a:r>
              <a:rPr lang="de-DE" dirty="0" err="1"/>
              <a:t>sintis</a:t>
            </a:r>
            <a:r>
              <a:rPr lang="de-DE" dirty="0"/>
              <a:t> </a:t>
            </a:r>
            <a:r>
              <a:rPr lang="de-DE" dirty="0" err="1"/>
              <a:t>verist</a:t>
            </a:r>
            <a:r>
              <a:rPr lang="de-DE" dirty="0"/>
              <a:t>, </a:t>
            </a:r>
            <a:r>
              <a:rPr lang="de-DE" dirty="0" err="1"/>
              <a:t>tori</a:t>
            </a:r>
            <a:r>
              <a:rPr lang="de-DE" dirty="0"/>
              <a:t> </a:t>
            </a:r>
            <a:r>
              <a:rPr lang="de-DE" dirty="0" err="1"/>
              <a:t>nis</a:t>
            </a:r>
            <a:r>
              <a:rPr lang="de-DE" dirty="0"/>
              <a:t>.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A2DA7EF9-7394-FA63-D4DA-2D8275F3D0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3494" y="1527175"/>
            <a:ext cx="1332000" cy="1584000"/>
          </a:xfrm>
          <a:prstGeom prst="roundRect">
            <a:avLst>
              <a:gd name="adj" fmla="val 7752"/>
            </a:avLst>
          </a:prstGeom>
          <a:solidFill>
            <a:schemeClr val="accent3"/>
          </a:solidFill>
        </p:spPr>
        <p:txBody>
          <a:bodyPr lIns="72000" tIns="324000" rIns="72000" anchor="t" anchorCtr="0"/>
          <a:lstStyle>
            <a:lvl1pPr algn="ctr">
              <a:spcBef>
                <a:spcPts val="700"/>
              </a:spcBef>
              <a:defRPr cap="all" baseline="0"/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de-DE" dirty="0"/>
              <a:t>Headline</a:t>
            </a:r>
          </a:p>
          <a:p>
            <a:pPr lvl="1"/>
            <a:r>
              <a:rPr lang="de-DE" dirty="0" err="1"/>
              <a:t>Xeruptatus</a:t>
            </a:r>
            <a:r>
              <a:rPr lang="de-DE" dirty="0"/>
              <a:t> et </a:t>
            </a:r>
            <a:r>
              <a:rPr lang="de-DE" dirty="0" err="1"/>
              <a:t>omnis</a:t>
            </a:r>
            <a:r>
              <a:rPr lang="de-DE" dirty="0"/>
              <a:t> </a:t>
            </a:r>
            <a:r>
              <a:rPr lang="de-DE" dirty="0" err="1"/>
              <a:t>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et </a:t>
            </a:r>
            <a:r>
              <a:rPr lang="de-DE" dirty="0" err="1"/>
              <a:t>autat</a:t>
            </a:r>
            <a:r>
              <a:rPr lang="de-DE" dirty="0"/>
              <a:t>. </a:t>
            </a:r>
            <a:r>
              <a:rPr lang="de-DE" dirty="0" err="1"/>
              <a:t>Apic</a:t>
            </a:r>
            <a:r>
              <a:rPr lang="de-DE" dirty="0"/>
              <a:t> </a:t>
            </a:r>
            <a:r>
              <a:rPr lang="de-DE" dirty="0" err="1"/>
              <a:t>temquid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dolorpo</a:t>
            </a:r>
            <a:r>
              <a:rPr lang="de-DE" dirty="0"/>
              <a:t> </a:t>
            </a:r>
            <a:r>
              <a:rPr lang="de-DE" dirty="0" err="1"/>
              <a:t>rrovid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, </a:t>
            </a:r>
            <a:r>
              <a:rPr lang="de-DE" dirty="0" err="1"/>
              <a:t>sintis</a:t>
            </a:r>
            <a:r>
              <a:rPr lang="de-DE" dirty="0"/>
              <a:t> </a:t>
            </a:r>
            <a:r>
              <a:rPr lang="de-DE" dirty="0" err="1"/>
              <a:t>verist</a:t>
            </a:r>
            <a:r>
              <a:rPr lang="de-DE" dirty="0"/>
              <a:t>, </a:t>
            </a:r>
            <a:r>
              <a:rPr lang="de-DE" dirty="0" err="1"/>
              <a:t>tori</a:t>
            </a:r>
            <a:r>
              <a:rPr lang="de-DE" dirty="0"/>
              <a:t> </a:t>
            </a:r>
            <a:r>
              <a:rPr lang="de-DE" dirty="0" err="1"/>
              <a:t>nis</a:t>
            </a:r>
            <a:r>
              <a:rPr lang="de-DE" dirty="0"/>
              <a:t>.</a:t>
            </a:r>
          </a:p>
        </p:txBody>
      </p:sp>
      <p:sp>
        <p:nvSpPr>
          <p:cNvPr id="23" name="Textplatzhalter 17">
            <a:extLst>
              <a:ext uri="{FF2B5EF4-FFF2-40B4-BE49-F238E27FC236}">
                <a16:creationId xmlns:a16="http://schemas.microsoft.com/office/drawing/2014/main" id="{F61EF1FF-0D02-7A00-7B7D-9AE3A62CC4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5413" y="1527175"/>
            <a:ext cx="1332000" cy="1584000"/>
          </a:xfrm>
          <a:prstGeom prst="roundRect">
            <a:avLst>
              <a:gd name="adj" fmla="val 7752"/>
            </a:avLst>
          </a:prstGeom>
          <a:solidFill>
            <a:schemeClr val="accent4"/>
          </a:solidFill>
        </p:spPr>
        <p:txBody>
          <a:bodyPr lIns="72000" tIns="324000" rIns="72000" anchor="t" anchorCtr="0"/>
          <a:lstStyle>
            <a:lvl1pPr algn="ctr">
              <a:spcBef>
                <a:spcPts val="700"/>
              </a:spcBef>
              <a:defRPr cap="all" baseline="0"/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de-DE" dirty="0"/>
              <a:t>Headline</a:t>
            </a:r>
          </a:p>
          <a:p>
            <a:pPr lvl="1"/>
            <a:r>
              <a:rPr lang="de-DE" dirty="0" err="1"/>
              <a:t>Xeruptatus</a:t>
            </a:r>
            <a:r>
              <a:rPr lang="de-DE" dirty="0"/>
              <a:t> et </a:t>
            </a:r>
            <a:r>
              <a:rPr lang="de-DE" dirty="0" err="1"/>
              <a:t>omnis</a:t>
            </a:r>
            <a:r>
              <a:rPr lang="de-DE" dirty="0"/>
              <a:t> </a:t>
            </a:r>
            <a:r>
              <a:rPr lang="de-DE" dirty="0" err="1"/>
              <a:t>atur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et </a:t>
            </a:r>
            <a:r>
              <a:rPr lang="de-DE" dirty="0" err="1"/>
              <a:t>autat</a:t>
            </a:r>
            <a:r>
              <a:rPr lang="de-DE" dirty="0"/>
              <a:t>. </a:t>
            </a:r>
            <a:r>
              <a:rPr lang="de-DE" dirty="0" err="1"/>
              <a:t>Apic</a:t>
            </a:r>
            <a:r>
              <a:rPr lang="de-DE" dirty="0"/>
              <a:t> </a:t>
            </a:r>
            <a:r>
              <a:rPr lang="de-DE" dirty="0" err="1"/>
              <a:t>temquid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dolorpo</a:t>
            </a:r>
            <a:r>
              <a:rPr lang="de-DE" dirty="0"/>
              <a:t> </a:t>
            </a:r>
            <a:r>
              <a:rPr lang="de-DE" dirty="0" err="1"/>
              <a:t>rrovid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, </a:t>
            </a:r>
            <a:r>
              <a:rPr lang="de-DE" dirty="0" err="1"/>
              <a:t>sintis</a:t>
            </a:r>
            <a:r>
              <a:rPr lang="de-DE" dirty="0"/>
              <a:t> </a:t>
            </a:r>
            <a:r>
              <a:rPr lang="de-DE" dirty="0" err="1"/>
              <a:t>verist</a:t>
            </a:r>
            <a:r>
              <a:rPr lang="de-DE" dirty="0"/>
              <a:t>, </a:t>
            </a:r>
            <a:r>
              <a:rPr lang="de-DE" dirty="0" err="1"/>
              <a:t>tori</a:t>
            </a:r>
            <a:r>
              <a:rPr lang="de-DE" dirty="0"/>
              <a:t> </a:t>
            </a:r>
            <a:r>
              <a:rPr lang="de-DE" dirty="0" err="1"/>
              <a:t>nis</a:t>
            </a:r>
            <a:r>
              <a:rPr lang="de-DE" dirty="0"/>
              <a:t>.</a:t>
            </a:r>
          </a:p>
        </p:txBody>
      </p:sp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253A4484-CE94-165F-3801-AD495EE02F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18699" y="3471175"/>
            <a:ext cx="1332000" cy="900000"/>
          </a:xfrm>
          <a:prstGeom prst="roundRect">
            <a:avLst>
              <a:gd name="adj" fmla="val 7752"/>
            </a:avLst>
          </a:prstGeom>
          <a:noFill/>
          <a:ln w="25400" cap="flat">
            <a:solidFill>
              <a:schemeClr val="tx2"/>
            </a:solidFill>
          </a:ln>
        </p:spPr>
        <p:txBody>
          <a:bodyPr lIns="72000" tIns="0" rIns="72000" anchor="ctr" anchorCtr="0"/>
          <a:lstStyle>
            <a:lvl1pPr algn="ctr">
              <a:spcBef>
                <a:spcPts val="700"/>
              </a:spcBef>
              <a:defRPr sz="900" b="0" i="0" cap="none" baseline="0">
                <a:latin typeface="DicSans Book" pitchFamily="2" charset="77"/>
              </a:defRPr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algn="ctr"/>
            <a:r>
              <a:rPr lang="de-DE" dirty="0" err="1">
                <a:effectLst/>
                <a:latin typeface="DicSans" pitchFamily="2" charset="77"/>
              </a:rPr>
              <a:t>Xeruptatus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omnis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atur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aut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autat</a:t>
            </a:r>
            <a:r>
              <a:rPr lang="de-DE" dirty="0">
                <a:effectLst/>
                <a:latin typeface="DicSans" pitchFamily="2" charset="77"/>
              </a:rPr>
              <a:t>. </a:t>
            </a:r>
            <a:r>
              <a:rPr lang="de-DE" dirty="0" err="1">
                <a:effectLst/>
                <a:latin typeface="DicSans" pitchFamily="2" charset="77"/>
              </a:rPr>
              <a:t>Apic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temquid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ut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dolorpo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rrovid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quis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eum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sintis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verist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tori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nis</a:t>
            </a:r>
            <a:r>
              <a:rPr lang="de-DE" dirty="0">
                <a:effectLst/>
                <a:latin typeface="DicSans" pitchFamily="2" charset="77"/>
              </a:rPr>
              <a:t>.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97DE847F-F683-1321-D431-4D65FDA069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0617" y="3471175"/>
            <a:ext cx="1332000" cy="900000"/>
          </a:xfrm>
          <a:prstGeom prst="roundRect">
            <a:avLst>
              <a:gd name="adj" fmla="val 7752"/>
            </a:avLst>
          </a:prstGeom>
          <a:noFill/>
          <a:ln w="25400" cap="flat">
            <a:solidFill>
              <a:schemeClr val="tx2"/>
            </a:solidFill>
          </a:ln>
        </p:spPr>
        <p:txBody>
          <a:bodyPr lIns="72000" tIns="0" rIns="72000" anchor="ctr" anchorCtr="0"/>
          <a:lstStyle>
            <a:lvl1pPr algn="ctr">
              <a:spcBef>
                <a:spcPts val="700"/>
              </a:spcBef>
              <a:defRPr sz="900" b="0" i="0" cap="none" baseline="0">
                <a:latin typeface="DicSans Book" pitchFamily="2" charset="77"/>
              </a:defRPr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algn="ctr"/>
            <a:r>
              <a:rPr lang="de-DE" dirty="0" err="1">
                <a:effectLst/>
                <a:latin typeface="DicSans" pitchFamily="2" charset="77"/>
              </a:rPr>
              <a:t>Xeruptatus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omnis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atur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aut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autat</a:t>
            </a:r>
            <a:r>
              <a:rPr lang="de-DE" dirty="0">
                <a:effectLst/>
                <a:latin typeface="DicSans" pitchFamily="2" charset="77"/>
              </a:rPr>
              <a:t>. </a:t>
            </a:r>
            <a:r>
              <a:rPr lang="de-DE" dirty="0" err="1">
                <a:effectLst/>
                <a:latin typeface="DicSans" pitchFamily="2" charset="77"/>
              </a:rPr>
              <a:t>Apic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temquid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ut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dolorpo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rrovid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quis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eum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sintis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verist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tori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nis</a:t>
            </a:r>
            <a:r>
              <a:rPr lang="de-DE" dirty="0">
                <a:effectLst/>
                <a:latin typeface="DicSans" pitchFamily="2" charset="77"/>
              </a:rPr>
              <a:t>.</a:t>
            </a:r>
          </a:p>
        </p:txBody>
      </p:sp>
      <p:sp>
        <p:nvSpPr>
          <p:cNvPr id="27" name="Textplatzhalter 17">
            <a:extLst>
              <a:ext uri="{FF2B5EF4-FFF2-40B4-BE49-F238E27FC236}">
                <a16:creationId xmlns:a16="http://schemas.microsoft.com/office/drawing/2014/main" id="{A50D78DB-75DE-FE76-F282-949B6698B5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2535" y="3471175"/>
            <a:ext cx="1332000" cy="900000"/>
          </a:xfrm>
          <a:prstGeom prst="roundRect">
            <a:avLst>
              <a:gd name="adj" fmla="val 7752"/>
            </a:avLst>
          </a:prstGeom>
          <a:noFill/>
          <a:ln w="25400" cap="flat">
            <a:solidFill>
              <a:schemeClr val="tx2"/>
            </a:solidFill>
          </a:ln>
        </p:spPr>
        <p:txBody>
          <a:bodyPr lIns="72000" tIns="0" rIns="72000" anchor="ctr" anchorCtr="0"/>
          <a:lstStyle>
            <a:lvl1pPr algn="ctr">
              <a:spcBef>
                <a:spcPts val="700"/>
              </a:spcBef>
              <a:defRPr sz="900" b="0" i="0" cap="none" baseline="0">
                <a:latin typeface="DicSans Book" pitchFamily="2" charset="77"/>
              </a:defRPr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algn="ctr"/>
            <a:r>
              <a:rPr lang="de-DE" dirty="0" err="1">
                <a:effectLst/>
                <a:latin typeface="DicSans" pitchFamily="2" charset="77"/>
              </a:rPr>
              <a:t>Xeruptatus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omnis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atur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aut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autat</a:t>
            </a:r>
            <a:r>
              <a:rPr lang="de-DE" dirty="0">
                <a:effectLst/>
                <a:latin typeface="DicSans" pitchFamily="2" charset="77"/>
              </a:rPr>
              <a:t>. </a:t>
            </a:r>
            <a:r>
              <a:rPr lang="de-DE" dirty="0" err="1">
                <a:effectLst/>
                <a:latin typeface="DicSans" pitchFamily="2" charset="77"/>
              </a:rPr>
              <a:t>Apic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temquid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ut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dolorpo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rrovid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quis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eum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sintis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verist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tori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nis</a:t>
            </a:r>
            <a:r>
              <a:rPr lang="de-DE" dirty="0">
                <a:effectLst/>
                <a:latin typeface="DicSans" pitchFamily="2" charset="77"/>
              </a:rPr>
              <a:t>.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5CE437BA-2D4C-A021-1F31-5D3AA485B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4453" y="3471175"/>
            <a:ext cx="1332000" cy="900000"/>
          </a:xfrm>
          <a:prstGeom prst="roundRect">
            <a:avLst>
              <a:gd name="adj" fmla="val 7752"/>
            </a:avLst>
          </a:prstGeom>
          <a:noFill/>
          <a:ln w="25400" cap="flat">
            <a:solidFill>
              <a:schemeClr val="tx2"/>
            </a:solidFill>
          </a:ln>
        </p:spPr>
        <p:txBody>
          <a:bodyPr lIns="72000" tIns="0" rIns="72000" anchor="ctr" anchorCtr="0"/>
          <a:lstStyle>
            <a:lvl1pPr algn="ctr">
              <a:spcBef>
                <a:spcPts val="700"/>
              </a:spcBef>
              <a:defRPr sz="900" b="0" i="0" cap="none" baseline="0">
                <a:latin typeface="DicSans Book" pitchFamily="2" charset="77"/>
              </a:defRPr>
            </a:lvl1pPr>
            <a:lvl2pPr algn="ctr">
              <a:spcBef>
                <a:spcPts val="700"/>
              </a:spcBef>
              <a:defRPr sz="900"/>
            </a:lvl2pPr>
            <a:lvl3pPr marL="0" indent="0">
              <a:spcBef>
                <a:spcPts val="1000"/>
              </a:spcBef>
              <a:buNone/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algn="ctr"/>
            <a:r>
              <a:rPr lang="de-DE" dirty="0" err="1">
                <a:effectLst/>
                <a:latin typeface="DicSans" pitchFamily="2" charset="77"/>
              </a:rPr>
              <a:t>Xeruptatus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omnis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atur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aut</a:t>
            </a:r>
            <a:r>
              <a:rPr lang="de-DE" dirty="0">
                <a:effectLst/>
                <a:latin typeface="DicSans" pitchFamily="2" charset="77"/>
              </a:rPr>
              <a:t> et </a:t>
            </a:r>
            <a:r>
              <a:rPr lang="de-DE" dirty="0" err="1">
                <a:effectLst/>
                <a:latin typeface="DicSans" pitchFamily="2" charset="77"/>
              </a:rPr>
              <a:t>autat</a:t>
            </a:r>
            <a:r>
              <a:rPr lang="de-DE" dirty="0">
                <a:effectLst/>
                <a:latin typeface="DicSans" pitchFamily="2" charset="77"/>
              </a:rPr>
              <a:t>. </a:t>
            </a:r>
            <a:r>
              <a:rPr lang="de-DE" dirty="0" err="1">
                <a:effectLst/>
                <a:latin typeface="DicSans" pitchFamily="2" charset="77"/>
              </a:rPr>
              <a:t>Apic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temquid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ut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dolorpo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rrovid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quis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eum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sintis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verist</a:t>
            </a:r>
            <a:r>
              <a:rPr lang="de-DE" dirty="0">
                <a:effectLst/>
                <a:latin typeface="DicSans" pitchFamily="2" charset="77"/>
              </a:rPr>
              <a:t>, </a:t>
            </a:r>
            <a:r>
              <a:rPr lang="de-DE" dirty="0" err="1">
                <a:effectLst/>
                <a:latin typeface="DicSans" pitchFamily="2" charset="77"/>
              </a:rPr>
              <a:t>tori</a:t>
            </a:r>
            <a:r>
              <a:rPr lang="de-DE" dirty="0">
                <a:effectLst/>
                <a:latin typeface="DicSans" pitchFamily="2" charset="77"/>
              </a:rPr>
              <a:t> </a:t>
            </a:r>
            <a:r>
              <a:rPr lang="de-DE" dirty="0" err="1">
                <a:effectLst/>
                <a:latin typeface="DicSans" pitchFamily="2" charset="77"/>
              </a:rPr>
              <a:t>nis</a:t>
            </a:r>
            <a:r>
              <a:rPr lang="de-DE" dirty="0">
                <a:effectLst/>
                <a:latin typeface="DicSans" pitchFamily="2" charset="77"/>
              </a:rPr>
              <a:t>.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50871B6F-2BA3-1059-A9B6-4E3BE3EA4F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351" y="663050"/>
            <a:ext cx="8427600" cy="216000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11875ED4-66FA-C14F-664C-5CC0CE3BD8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45740" y="3183842"/>
            <a:ext cx="216000" cy="216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2084" b="-2084"/>
            </a:stretch>
          </a:blipFill>
        </p:spPr>
        <p:txBody>
          <a:bodyPr tIns="0" anchor="ctr" anchorCtr="0"/>
          <a:lstStyle>
            <a:lvl1pPr algn="ctr">
              <a:defRPr sz="500"/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47" name="Bildplatzhalter 42">
            <a:extLst>
              <a:ext uri="{FF2B5EF4-FFF2-40B4-BE49-F238E27FC236}">
                <a16:creationId xmlns:a16="http://schemas.microsoft.com/office/drawing/2014/main" id="{96162C50-C11E-11EB-2FEA-0B58545B9DE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007658" y="3183842"/>
            <a:ext cx="216000" cy="216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2084" b="-2084"/>
            </a:stretch>
          </a:blipFill>
        </p:spPr>
        <p:txBody>
          <a:bodyPr tIns="0" anchor="ctr" anchorCtr="0"/>
          <a:lstStyle>
            <a:lvl1pPr algn="ctr">
              <a:defRPr sz="5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Icon</a:t>
            </a:r>
          </a:p>
        </p:txBody>
      </p:sp>
      <p:sp>
        <p:nvSpPr>
          <p:cNvPr id="48" name="Bildplatzhalter 42">
            <a:extLst>
              <a:ext uri="{FF2B5EF4-FFF2-40B4-BE49-F238E27FC236}">
                <a16:creationId xmlns:a16="http://schemas.microsoft.com/office/drawing/2014/main" id="{E7858B0C-367D-8212-D16E-31E6D0D23B7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69576" y="3183842"/>
            <a:ext cx="216000" cy="216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2084" b="-2084"/>
            </a:stretch>
          </a:blipFill>
        </p:spPr>
        <p:txBody>
          <a:bodyPr tIns="0" anchor="ctr" anchorCtr="0"/>
          <a:lstStyle>
            <a:lvl1pPr algn="ctr">
              <a:defRPr sz="500"/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49" name="Bildplatzhalter 42">
            <a:extLst>
              <a:ext uri="{FF2B5EF4-FFF2-40B4-BE49-F238E27FC236}">
                <a16:creationId xmlns:a16="http://schemas.microsoft.com/office/drawing/2014/main" id="{10A119ED-4FB0-DC05-1C70-BC9411C8CBA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931494" y="3183842"/>
            <a:ext cx="216000" cy="216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2084" b="-2084"/>
            </a:stretch>
          </a:blipFill>
        </p:spPr>
        <p:txBody>
          <a:bodyPr tIns="0" anchor="ctr" anchorCtr="0"/>
          <a:lstStyle>
            <a:lvl1pPr algn="ctr">
              <a:defRPr sz="500"/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10184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x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0D68AB7-20B9-DA38-3F28-C6B71F2B12A7}"/>
              </a:ext>
            </a:extLst>
          </p:cNvPr>
          <p:cNvSpPr/>
          <p:nvPr userDrawn="1"/>
        </p:nvSpPr>
        <p:spPr>
          <a:xfrm>
            <a:off x="9761" y="-1276"/>
            <a:ext cx="3768927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79D2E2B-065C-F905-23C3-12AC741422D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81918" y="498960"/>
            <a:ext cx="3960000" cy="4143026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cubicBezTo>
                  <a:pt x="0" y="1101600"/>
                  <a:pt x="0" y="771120"/>
                  <a:pt x="0" y="440280"/>
                </a:cubicBez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050"/>
            <a:ext cx="3295650" cy="324000"/>
          </a:xfr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8CDA24B-B7AA-DA97-E591-95ADBC0D29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49"/>
            <a:ext cx="3295650" cy="216425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68FD721C-CDBD-A510-5E72-72DBCCFAF2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775" y="1223999"/>
            <a:ext cx="3296800" cy="3452775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87330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050"/>
            <a:ext cx="3295650" cy="324000"/>
          </a:xfr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1FA57280-4D64-43C3-B434-5C3712D9B26C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779838" y="0"/>
            <a:ext cx="2682081" cy="257175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1979D663-52EA-53FB-8EB9-1FD56AFB1E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1919" y="0"/>
            <a:ext cx="2682000" cy="25740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4" name="Bildplatzhalter 21">
            <a:extLst>
              <a:ext uri="{FF2B5EF4-FFF2-40B4-BE49-F238E27FC236}">
                <a16:creationId xmlns:a16="http://schemas.microsoft.com/office/drawing/2014/main" id="{6D0C33E6-EB5E-1255-4123-FFEDA4B8EED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779838" y="2571750"/>
            <a:ext cx="2682081" cy="257175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DC551DEE-D273-D363-5BC1-F3ACD1DE7A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1919" y="2571750"/>
            <a:ext cx="2682000" cy="257400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D5A0A956-2D05-D6CB-FE7B-0E58B0C936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775" y="663049"/>
            <a:ext cx="3295650" cy="216425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A78B78B-8AC2-D0B5-CA96-EB929B39A7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775" y="1223999"/>
            <a:ext cx="3296800" cy="3452775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082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0D68AB7-20B9-DA38-3F28-C6B71F2B12A7}"/>
              </a:ext>
            </a:extLst>
          </p:cNvPr>
          <p:cNvSpPr/>
          <p:nvPr userDrawn="1"/>
        </p:nvSpPr>
        <p:spPr>
          <a:xfrm>
            <a:off x="9761" y="-1276"/>
            <a:ext cx="3768927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050"/>
            <a:ext cx="3295650" cy="324000"/>
          </a:xfr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CEBEFCDA-B74D-47EA-A914-62FB446576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1919" y="0"/>
            <a:ext cx="2682000" cy="4675497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Bildplatzhalter 21">
            <a:extLst>
              <a:ext uri="{FF2B5EF4-FFF2-40B4-BE49-F238E27FC236}">
                <a16:creationId xmlns:a16="http://schemas.microsoft.com/office/drawing/2014/main" id="{C25884B6-12D2-58F7-4F38-C6A70320ED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779838" y="0"/>
            <a:ext cx="2682550" cy="4675497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66B8ECC-E19A-46AA-9BBF-C113203ABF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49"/>
            <a:ext cx="3295650" cy="216425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405F0B-1E5B-1E7D-50F0-A40C550311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775" y="1223999"/>
            <a:ext cx="3296800" cy="3452775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554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ig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2922C38-95A9-8D58-05B5-6460286669B1}"/>
              </a:ext>
            </a:extLst>
          </p:cNvPr>
          <p:cNvSpPr/>
          <p:nvPr userDrawn="1"/>
        </p:nvSpPr>
        <p:spPr>
          <a:xfrm>
            <a:off x="0" y="4680000"/>
            <a:ext cx="9144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5" name="Titel 10">
            <a:extLst>
              <a:ext uri="{FF2B5EF4-FFF2-40B4-BE49-F238E27FC236}">
                <a16:creationId xmlns:a16="http://schemas.microsoft.com/office/drawing/2014/main" id="{344A633F-BA2C-1CEE-A7F4-305BE00D28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050"/>
            <a:ext cx="842645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IS A SPICY HEADLINE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8D2193A-7B17-30E9-808D-7A7C4A9D8C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49"/>
            <a:ext cx="8426450" cy="216425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solidFill>
                  <a:schemeClr val="bg1"/>
                </a:solidFill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1305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8775" y="4839262"/>
            <a:ext cx="756000" cy="1417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A715467-C4B1-D8EF-BCC3-BEC08934C6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2000" y="897175"/>
            <a:ext cx="1260000" cy="126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F93B943-5407-7055-A367-6284FB0112D7}"/>
              </a:ext>
            </a:extLst>
          </p:cNvPr>
          <p:cNvSpPr txBox="1"/>
          <p:nvPr userDrawn="1"/>
        </p:nvSpPr>
        <p:spPr>
          <a:xfrm>
            <a:off x="2070100" y="2571750"/>
            <a:ext cx="5003800" cy="12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ctr">
              <a:lnSpc>
                <a:spcPct val="75000"/>
              </a:lnSpc>
              <a:tabLst>
                <a:tab pos="884238" algn="l"/>
              </a:tabLst>
            </a:pPr>
            <a:r>
              <a:rPr lang="en-GB" sz="5200" b="1" i="0" cap="all" spc="0" baseline="0" noProof="0" dirty="0">
                <a:solidFill>
                  <a:schemeClr val="bg1"/>
                </a:solidFill>
                <a:latin typeface="DicSans" pitchFamily="2" charset="77"/>
              </a:rPr>
              <a:t>Thank</a:t>
            </a:r>
          </a:p>
          <a:p>
            <a:pPr marL="0" indent="0" algn="ctr">
              <a:lnSpc>
                <a:spcPct val="75000"/>
              </a:lnSpc>
              <a:tabLst>
                <a:tab pos="884238" algn="l"/>
              </a:tabLst>
            </a:pPr>
            <a:r>
              <a:rPr lang="en-GB" sz="5200" b="1" i="0" cap="all" spc="0" baseline="0" noProof="0" dirty="0">
                <a:solidFill>
                  <a:schemeClr val="tx2"/>
                </a:solidFill>
                <a:latin typeface="DicSans" pitchFamily="2" charset="77"/>
              </a:rPr>
              <a:t>Y</a:t>
            </a:r>
            <a:r>
              <a:rPr lang="en-GB" sz="5200" b="1" i="0" cap="all" spc="0" baseline="0" noProof="0" dirty="0">
                <a:solidFill>
                  <a:schemeClr val="accent2"/>
                </a:solidFill>
                <a:latin typeface="DicSans" pitchFamily="2" charset="77"/>
              </a:rPr>
              <a:t>o</a:t>
            </a:r>
            <a:r>
              <a:rPr lang="en-GB" sz="5200" b="1" i="0" cap="all" spc="0" baseline="0" noProof="0" dirty="0">
                <a:solidFill>
                  <a:schemeClr val="accent4"/>
                </a:solidFill>
                <a:latin typeface="DicSans" pitchFamily="2" charset="77"/>
              </a:rPr>
              <a:t>u</a:t>
            </a:r>
            <a:r>
              <a:rPr lang="en-GB" sz="5200" b="1" i="0" cap="all" spc="0" baseline="0" noProof="0" dirty="0">
                <a:solidFill>
                  <a:schemeClr val="accent5"/>
                </a:solidFill>
                <a:latin typeface="DicSans" pitchFamily="2" charset="77"/>
              </a:rPr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3AD4D3-2DED-EA6B-E408-083ACEDF23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8476" y="4111676"/>
            <a:ext cx="6847048" cy="360000"/>
          </a:xfrm>
        </p:spPr>
        <p:txBody>
          <a:bodyPr anchor="b" anchorCtr="0"/>
          <a:lstStyle>
            <a:lvl1pPr algn="ctr">
              <a:spcBef>
                <a:spcPts val="0"/>
              </a:spcBef>
              <a:defRPr sz="800" b="0" i="0">
                <a:solidFill>
                  <a:schemeClr val="bg1"/>
                </a:solidFill>
                <a:latin typeface="DicSans Book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6982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C707E51-8674-9E99-24C0-32AFF3F22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Agenda v1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0" name="Textplatzhalter 49">
            <a:extLst>
              <a:ext uri="{FF2B5EF4-FFF2-40B4-BE49-F238E27FC236}">
                <a16:creationId xmlns:a16="http://schemas.microsoft.com/office/drawing/2014/main" id="{EA721AF8-E5D7-10CB-314C-2FD78A4F612C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592744" y="1792800"/>
            <a:ext cx="1799280" cy="188244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80000" tIns="0" rIns="180000" anchor="ctr" anchorCtr="0">
            <a:noAutofit/>
          </a:bodyPr>
          <a:lstStyle>
            <a:lvl1pPr marL="0" indent="0" algn="ctr">
              <a:buFont typeface="+mj-lt"/>
              <a:buNone/>
              <a:defRPr sz="1350" b="1" i="0" cap="all" baseline="0">
                <a:solidFill>
                  <a:schemeClr val="tx2"/>
                </a:solidFill>
                <a:latin typeface="DicSans" pitchFamily="2" charset="77"/>
              </a:defRPr>
            </a:lvl1pPr>
            <a:lvl2pPr algn="ctr">
              <a:spcBef>
                <a:spcPts val="0"/>
              </a:spcBef>
              <a:defRPr b="0" i="0">
                <a:latin typeface="DicSans Book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1. Headline</a:t>
            </a:r>
          </a:p>
          <a:p>
            <a:pPr lvl="1"/>
            <a:r>
              <a:rPr lang="de-DE" dirty="0" err="1"/>
              <a:t>Subline</a:t>
            </a:r>
            <a:endParaRPr lang="de-DE" dirty="0"/>
          </a:p>
          <a:p>
            <a:pPr lvl="2"/>
            <a:r>
              <a:rPr lang="de-DE" dirty="0"/>
              <a:t>kurzer beschreibender Text, wenn nötig.</a:t>
            </a:r>
          </a:p>
        </p:txBody>
      </p:sp>
      <p:sp>
        <p:nvSpPr>
          <p:cNvPr id="52" name="Textplatzhalter 51">
            <a:extLst>
              <a:ext uri="{FF2B5EF4-FFF2-40B4-BE49-F238E27FC236}">
                <a16:creationId xmlns:a16="http://schemas.microsoft.com/office/drawing/2014/main" id="{F628B0B4-3458-337C-4BD8-89E8D776DCC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45464" y="1792800"/>
            <a:ext cx="1799280" cy="188244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80000" tIns="0" rIns="180000" anchor="ctr" anchorCtr="0">
            <a:noAutofit/>
          </a:bodyPr>
          <a:lstStyle>
            <a:lvl1pPr marL="0" indent="0" algn="ctr">
              <a:buFont typeface="+mj-lt"/>
              <a:buNone/>
              <a:defRPr sz="1350" b="1" i="0" cap="all" baseline="0">
                <a:solidFill>
                  <a:schemeClr val="tx2"/>
                </a:solidFill>
                <a:latin typeface="DicSans" pitchFamily="2" charset="77"/>
              </a:defRPr>
            </a:lvl1pPr>
            <a:lvl2pPr algn="ctr">
              <a:spcBef>
                <a:spcPts val="0"/>
              </a:spcBef>
              <a:defRPr b="0" i="0">
                <a:latin typeface="DicSans Book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2. Headline</a:t>
            </a:r>
          </a:p>
          <a:p>
            <a:pPr lvl="1"/>
            <a:r>
              <a:rPr lang="de-DE" dirty="0" err="1"/>
              <a:t>Subline</a:t>
            </a:r>
            <a:endParaRPr lang="de-DE" dirty="0"/>
          </a:p>
          <a:p>
            <a:pPr lvl="2"/>
            <a:r>
              <a:rPr lang="de-DE" dirty="0"/>
              <a:t>kurzer beschreibender Text, wenn nötig.</a:t>
            </a:r>
          </a:p>
        </p:txBody>
      </p:sp>
      <p:sp>
        <p:nvSpPr>
          <p:cNvPr id="56" name="Textplatzhalter 55">
            <a:extLst>
              <a:ext uri="{FF2B5EF4-FFF2-40B4-BE49-F238E27FC236}">
                <a16:creationId xmlns:a16="http://schemas.microsoft.com/office/drawing/2014/main" id="{C2DE3077-13CC-1708-0A6F-5FA748E3479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698720" y="1792800"/>
            <a:ext cx="1799280" cy="188244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80000" tIns="0" rIns="180000" anchor="ctr" anchorCtr="0">
            <a:noAutofit/>
          </a:bodyPr>
          <a:lstStyle>
            <a:lvl1pPr marL="0" indent="0" algn="ctr">
              <a:buFont typeface="+mj-lt"/>
              <a:buNone/>
              <a:defRPr sz="1350" b="1" i="0" cap="all" baseline="0">
                <a:solidFill>
                  <a:schemeClr val="tx2"/>
                </a:solidFill>
                <a:latin typeface="DicSans" pitchFamily="2" charset="77"/>
              </a:defRPr>
            </a:lvl1pPr>
            <a:lvl2pPr algn="ctr">
              <a:spcBef>
                <a:spcPts val="0"/>
              </a:spcBef>
              <a:defRPr b="0" i="0">
                <a:latin typeface="DicSans Book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3. Headline</a:t>
            </a:r>
          </a:p>
          <a:p>
            <a:pPr lvl="1"/>
            <a:r>
              <a:rPr lang="de-DE" dirty="0" err="1"/>
              <a:t>Subline</a:t>
            </a:r>
            <a:endParaRPr lang="de-DE" dirty="0"/>
          </a:p>
          <a:p>
            <a:pPr lvl="2"/>
            <a:r>
              <a:rPr lang="de-DE" dirty="0"/>
              <a:t>kurzer beschreibender Text, wenn nötig.</a:t>
            </a:r>
          </a:p>
        </p:txBody>
      </p:sp>
      <p:sp>
        <p:nvSpPr>
          <p:cNvPr id="59" name="Textplatzhalter 58">
            <a:extLst>
              <a:ext uri="{FF2B5EF4-FFF2-40B4-BE49-F238E27FC236}">
                <a16:creationId xmlns:a16="http://schemas.microsoft.com/office/drawing/2014/main" id="{CB12C075-7E2C-3EEB-FC7D-E3591EF90C1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751976" y="1792800"/>
            <a:ext cx="1799280" cy="188244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80000" tIns="0" rIns="180000" anchor="ctr" anchorCtr="0">
            <a:noAutofit/>
          </a:bodyPr>
          <a:lstStyle>
            <a:lvl1pPr marL="0" indent="0" algn="ctr">
              <a:buFont typeface="+mj-lt"/>
              <a:buNone/>
              <a:defRPr sz="1350" b="1" i="0" cap="all" baseline="0">
                <a:solidFill>
                  <a:schemeClr val="tx2"/>
                </a:solidFill>
                <a:latin typeface="DicSans" pitchFamily="2" charset="77"/>
              </a:defRPr>
            </a:lvl1pPr>
            <a:lvl2pPr algn="ctr">
              <a:spcBef>
                <a:spcPts val="0"/>
              </a:spcBef>
              <a:defRPr b="0" i="0">
                <a:latin typeface="DicSans Book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4. Headline</a:t>
            </a:r>
          </a:p>
          <a:p>
            <a:pPr lvl="1"/>
            <a:r>
              <a:rPr lang="de-DE" dirty="0" err="1"/>
              <a:t>Subline</a:t>
            </a:r>
            <a:endParaRPr lang="de-DE" dirty="0"/>
          </a:p>
          <a:p>
            <a:pPr lvl="2"/>
            <a:r>
              <a:rPr lang="de-DE" dirty="0"/>
              <a:t>kurzer beschreibender Text, wenn nötig.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11425B-821A-2B31-9E18-18A3C38569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63050"/>
            <a:ext cx="8427600" cy="216000"/>
          </a:xfrm>
        </p:spPr>
        <p:txBody>
          <a:bodyPr tIns="0"/>
          <a:lstStyle>
            <a:lvl1pPr>
              <a:spcBef>
                <a:spcPts val="0"/>
              </a:spcBef>
              <a:defRPr sz="1350" b="0" i="0">
                <a:latin typeface="DicSans Book" pitchFamily="2" charset="77"/>
              </a:defRPr>
            </a:lvl1pPr>
          </a:lstStyle>
          <a:p>
            <a:r>
              <a:rPr lang="de-DE" sz="1350" b="0" i="0" dirty="0">
                <a:latin typeface="DicSans Book" pitchFamily="2" charset="77"/>
              </a:rPr>
              <a:t>This </a:t>
            </a:r>
            <a:r>
              <a:rPr lang="de-DE" sz="1350" b="0" i="0" dirty="0" err="1">
                <a:latin typeface="DicSans Book" pitchFamily="2" charset="77"/>
              </a:rPr>
              <a:t>is</a:t>
            </a:r>
            <a:r>
              <a:rPr lang="de-DE" sz="1350" b="0" i="0" dirty="0">
                <a:latin typeface="DicSans Book" pitchFamily="2" charset="77"/>
              </a:rPr>
              <a:t> a </a:t>
            </a:r>
            <a:r>
              <a:rPr lang="de-DE" sz="1350" b="0" i="0" dirty="0" err="1">
                <a:latin typeface="DicSans Book" pitchFamily="2" charset="77"/>
              </a:rPr>
              <a:t>subline</a:t>
            </a:r>
            <a:endParaRPr lang="de-DE" sz="1350" b="0" i="0" dirty="0">
              <a:latin typeface="DicSans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5452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267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V2">
  <p:cSld name="1_Agenda V2">
    <p:bg>
      <p:bgPr>
        <a:solidFill>
          <a:schemeClr val="lt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1"/>
          <p:cNvSpPr txBox="1"/>
          <p:nvPr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pic>
        <p:nvPicPr>
          <p:cNvPr id="21" name="Google Shape;21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1163" y="4870536"/>
            <a:ext cx="72000" cy="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11"/>
          <p:cNvSpPr txBox="1">
            <a:spLocks noGrp="1"/>
          </p:cNvSpPr>
          <p:nvPr>
            <p:ph type="title"/>
          </p:nvPr>
        </p:nvSpPr>
        <p:spPr>
          <a:xfrm>
            <a:off x="4571999" y="339050"/>
            <a:ext cx="4213225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1"/>
          <p:cNvSpPr txBox="1">
            <a:spLocks noGrp="1"/>
          </p:cNvSpPr>
          <p:nvPr>
            <p:ph type="dt" idx="10"/>
          </p:nvPr>
        </p:nvSpPr>
        <p:spPr>
          <a:xfrm>
            <a:off x="2070100" y="4676776"/>
            <a:ext cx="1584325" cy="46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1"/>
          <p:cNvSpPr txBox="1">
            <a:spLocks noGrp="1"/>
          </p:cNvSpPr>
          <p:nvPr>
            <p:ph type="ftr" idx="11"/>
          </p:nvPr>
        </p:nvSpPr>
        <p:spPr>
          <a:xfrm>
            <a:off x="3779838" y="4676774"/>
            <a:ext cx="459132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1"/>
          <p:cNvSpPr txBox="1">
            <a:spLocks noGrp="1"/>
          </p:cNvSpPr>
          <p:nvPr>
            <p:ph type="sldNum" idx="12"/>
          </p:nvPr>
        </p:nvSpPr>
        <p:spPr>
          <a:xfrm>
            <a:off x="8695162" y="4676774"/>
            <a:ext cx="448837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" name="Google Shape;26;p111"/>
          <p:cNvSpPr txBox="1">
            <a:spLocks noGrp="1"/>
          </p:cNvSpPr>
          <p:nvPr>
            <p:ph type="body" idx="1"/>
          </p:nvPr>
        </p:nvSpPr>
        <p:spPr>
          <a:xfrm>
            <a:off x="4572000" y="879475"/>
            <a:ext cx="4213225" cy="3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800" b="0" i="0" cap="none" baseline="30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6576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11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-1"/>
            <a:ext cx="3779838" cy="5143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716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V1">
  <p:cSld name="1_Chapter V1">
    <p:bg>
      <p:bgPr>
        <a:solidFill>
          <a:schemeClr val="l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2"/>
          <p:cNvSpPr txBox="1">
            <a:spLocks noGrp="1"/>
          </p:cNvSpPr>
          <p:nvPr>
            <p:ph type="title"/>
          </p:nvPr>
        </p:nvSpPr>
        <p:spPr>
          <a:xfrm>
            <a:off x="358775" y="1527175"/>
            <a:ext cx="6715125" cy="172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2"/>
          <p:cNvSpPr txBox="1">
            <a:spLocks noGrp="1"/>
          </p:cNvSpPr>
          <p:nvPr>
            <p:ph type="body" idx="1"/>
          </p:nvPr>
        </p:nvSpPr>
        <p:spPr>
          <a:xfrm>
            <a:off x="358775" y="3194608"/>
            <a:ext cx="6715125" cy="148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rgbClr val="757575"/>
              </a:buClr>
              <a:buSzPts val="1620"/>
              <a:buNone/>
              <a:defRPr sz="135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12"/>
          <p:cNvSpPr txBox="1">
            <a:spLocks noGrp="1"/>
          </p:cNvSpPr>
          <p:nvPr>
            <p:ph type="dt" idx="10"/>
          </p:nvPr>
        </p:nvSpPr>
        <p:spPr>
          <a:xfrm>
            <a:off x="2070100" y="4676776"/>
            <a:ext cx="1584325" cy="46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2"/>
          <p:cNvSpPr txBox="1">
            <a:spLocks noGrp="1"/>
          </p:cNvSpPr>
          <p:nvPr>
            <p:ph type="ftr" idx="11"/>
          </p:nvPr>
        </p:nvSpPr>
        <p:spPr>
          <a:xfrm>
            <a:off x="3779838" y="4676774"/>
            <a:ext cx="459132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2"/>
          <p:cNvSpPr txBox="1">
            <a:spLocks noGrp="1"/>
          </p:cNvSpPr>
          <p:nvPr>
            <p:ph type="sldNum" idx="12"/>
          </p:nvPr>
        </p:nvSpPr>
        <p:spPr>
          <a:xfrm>
            <a:off x="8695162" y="4676774"/>
            <a:ext cx="448837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4" name="Google Shape;34;p112"/>
          <p:cNvSpPr txBox="1">
            <a:spLocks noGrp="1"/>
          </p:cNvSpPr>
          <p:nvPr>
            <p:ph type="body" idx="2"/>
          </p:nvPr>
        </p:nvSpPr>
        <p:spPr>
          <a:xfrm>
            <a:off x="7201225" y="358775"/>
            <a:ext cx="1584000" cy="16572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Arial"/>
              <a:buNone/>
              <a:defRPr sz="10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900"/>
            </a:lvl3pPr>
            <a:lvl4pPr marL="1828800" lvl="3" indent="-298450" algn="ctr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8775" y="4838704"/>
            <a:ext cx="756000" cy="14286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12"/>
          <p:cNvSpPr txBox="1"/>
          <p:nvPr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/>
          </a:p>
        </p:txBody>
      </p:sp>
      <p:pic>
        <p:nvPicPr>
          <p:cNvPr id="37" name="Google Shape;37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1163" y="4870536"/>
            <a:ext cx="72000" cy="7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46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CA84EF0-AB14-D33C-BDDF-4FFBC9179DC7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B16A6DC-E88F-1602-4D32-652921B048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1EEA168-9017-C6A5-1F56-16123ABE3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9" y="339050"/>
            <a:ext cx="4213225" cy="324000"/>
          </a:xfrm>
        </p:spPr>
        <p:txBody>
          <a:bodyPr/>
          <a:lstStyle/>
          <a:p>
            <a:r>
              <a:rPr lang="de-DE" dirty="0"/>
              <a:t>Agenda v2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8E80A16E-B885-4EF8-8F51-39DE9791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28FC811-2CA1-A8B8-3446-022D012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DAB788-AE4D-3B6F-392E-B38BDBA7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61CCE7-F1EF-87DF-8EFB-8D4AF40476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879475"/>
            <a:ext cx="4213225" cy="3797300"/>
          </a:xfrm>
        </p:spPr>
        <p:txBody>
          <a:bodyPr tIns="36000">
            <a:normAutofit/>
          </a:bodyPr>
          <a:lstStyle>
            <a:lvl1pPr marL="270000" indent="-270000">
              <a:lnSpc>
                <a:spcPct val="100000"/>
              </a:lnSpc>
              <a:spcBef>
                <a:spcPts val="2000"/>
              </a:spcBef>
              <a:buClr>
                <a:schemeClr val="tx1"/>
              </a:buClr>
              <a:buSzPct val="100000"/>
              <a:buFont typeface="+mj-lt"/>
              <a:buAutoNum type="arabicPeriod"/>
              <a:defRPr sz="1800" b="0" i="0" cap="all" baseline="5000">
                <a:latin typeface="DicSans Book" pitchFamily="2" charset="77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05AFDA3-9AC9-73D0-3210-DD0A6F8311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3779838" cy="514350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06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1527175"/>
            <a:ext cx="6715125" cy="1721541"/>
          </a:xfrm>
        </p:spPr>
        <p:txBody>
          <a:bodyPr anchor="b"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de-DE" dirty="0"/>
              <a:t>THIS IS A SPICY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5" y="3194608"/>
            <a:ext cx="6715125" cy="14821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DicSans Book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49">
            <a:extLst>
              <a:ext uri="{FF2B5EF4-FFF2-40B4-BE49-F238E27FC236}">
                <a16:creationId xmlns:a16="http://schemas.microsoft.com/office/drawing/2014/main" id="{770716B7-A0E5-1C05-C8F2-D340046D72E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201225" y="358775"/>
            <a:ext cx="1584000" cy="165721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anchor="ctr" anchorCtr="0">
            <a:noAutofit/>
          </a:bodyPr>
          <a:lstStyle>
            <a:lvl1pPr marL="0" indent="0" algn="ctr">
              <a:buFont typeface="+mj-lt"/>
              <a:buNone/>
              <a:defRPr sz="10000" b="1" i="0">
                <a:solidFill>
                  <a:schemeClr val="tx2"/>
                </a:solidFill>
                <a:latin typeface="DicSans" pitchFamily="50" charset="0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2922C38-95A9-8D58-05B5-6460286669B1}"/>
              </a:ext>
            </a:extLst>
          </p:cNvPr>
          <p:cNvSpPr/>
          <p:nvPr userDrawn="1"/>
        </p:nvSpPr>
        <p:spPr>
          <a:xfrm>
            <a:off x="0" y="4680000"/>
            <a:ext cx="91440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648000"/>
            <a:ext cx="6713999" cy="540000"/>
          </a:xfrm>
        </p:spPr>
        <p:txBody>
          <a:bodyPr anchor="t" anchorCtr="0"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IS A SPICY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5" y="1233712"/>
            <a:ext cx="6715125" cy="2934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DicSans Book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49">
            <a:extLst>
              <a:ext uri="{FF2B5EF4-FFF2-40B4-BE49-F238E27FC236}">
                <a16:creationId xmlns:a16="http://schemas.microsoft.com/office/drawing/2014/main" id="{770716B7-A0E5-1C05-C8F2-D340046D72E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201225" y="358775"/>
            <a:ext cx="1584000" cy="165721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anchor="ctr" anchorCtr="0">
            <a:noAutofit/>
          </a:bodyPr>
          <a:lstStyle>
            <a:lvl1pPr marL="0" indent="0" algn="ctr">
              <a:buFont typeface="+mj-lt"/>
              <a:buNone/>
              <a:defRPr sz="10000" b="1" i="0">
                <a:solidFill>
                  <a:schemeClr val="tx2"/>
                </a:solidFill>
                <a:latin typeface="DicSans" pitchFamily="50" charset="0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2922C38-95A9-8D58-05B5-6460286669B1}"/>
              </a:ext>
            </a:extLst>
          </p:cNvPr>
          <p:cNvSpPr/>
          <p:nvPr userDrawn="1"/>
        </p:nvSpPr>
        <p:spPr>
          <a:xfrm>
            <a:off x="0" y="4680000"/>
            <a:ext cx="91440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648000"/>
            <a:ext cx="6713999" cy="540000"/>
          </a:xfrm>
        </p:spPr>
        <p:txBody>
          <a:bodyPr anchor="t" anchorCtr="0"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IS A SPICY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5" y="1233712"/>
            <a:ext cx="6715125" cy="2934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DicSans Book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49">
            <a:extLst>
              <a:ext uri="{FF2B5EF4-FFF2-40B4-BE49-F238E27FC236}">
                <a16:creationId xmlns:a16="http://schemas.microsoft.com/office/drawing/2014/main" id="{770716B7-A0E5-1C05-C8F2-D340046D72E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201225" y="358775"/>
            <a:ext cx="1584000" cy="165721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anchor="ctr" anchorCtr="0">
            <a:noAutofit/>
          </a:bodyPr>
          <a:lstStyle>
            <a:lvl1pPr marL="0" indent="0" algn="ctr">
              <a:buFont typeface="+mj-lt"/>
              <a:buNone/>
              <a:defRPr sz="10000" b="1" i="0">
                <a:solidFill>
                  <a:schemeClr val="tx2"/>
                </a:solidFill>
                <a:latin typeface="DicSans" pitchFamily="50" charset="0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8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2922C38-95A9-8D58-05B5-6460286669B1}"/>
              </a:ext>
            </a:extLst>
          </p:cNvPr>
          <p:cNvSpPr/>
          <p:nvPr userDrawn="1"/>
        </p:nvSpPr>
        <p:spPr>
          <a:xfrm>
            <a:off x="0" y="4680000"/>
            <a:ext cx="91440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648000"/>
            <a:ext cx="6713999" cy="540000"/>
          </a:xfrm>
        </p:spPr>
        <p:txBody>
          <a:bodyPr anchor="t" anchorCtr="0"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IS A SPICY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5" y="1233712"/>
            <a:ext cx="6715125" cy="2934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DicSans Book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49">
            <a:extLst>
              <a:ext uri="{FF2B5EF4-FFF2-40B4-BE49-F238E27FC236}">
                <a16:creationId xmlns:a16="http://schemas.microsoft.com/office/drawing/2014/main" id="{770716B7-A0E5-1C05-C8F2-D340046D72E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201225" y="358775"/>
            <a:ext cx="1584000" cy="165721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anchor="ctr" anchorCtr="0">
            <a:noAutofit/>
          </a:bodyPr>
          <a:lstStyle>
            <a:lvl1pPr marL="0" indent="0" algn="ctr">
              <a:buFont typeface="+mj-lt"/>
              <a:buNone/>
              <a:defRPr sz="10000" b="1" i="0">
                <a:solidFill>
                  <a:schemeClr val="tx2"/>
                </a:solidFill>
                <a:latin typeface="DicSans" pitchFamily="50" charset="0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1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2922C38-95A9-8D58-05B5-6460286669B1}"/>
              </a:ext>
            </a:extLst>
          </p:cNvPr>
          <p:cNvSpPr/>
          <p:nvPr userDrawn="1"/>
        </p:nvSpPr>
        <p:spPr>
          <a:xfrm>
            <a:off x="0" y="4680000"/>
            <a:ext cx="91440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DicSans Book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648000"/>
            <a:ext cx="6713999" cy="540000"/>
          </a:xfrm>
        </p:spPr>
        <p:txBody>
          <a:bodyPr anchor="t" anchorCtr="0"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IS A SPICY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5" y="1233712"/>
            <a:ext cx="6715125" cy="2934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DicSans Book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49">
            <a:extLst>
              <a:ext uri="{FF2B5EF4-FFF2-40B4-BE49-F238E27FC236}">
                <a16:creationId xmlns:a16="http://schemas.microsoft.com/office/drawing/2014/main" id="{770716B7-A0E5-1C05-C8F2-D340046D72E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201225" y="358775"/>
            <a:ext cx="1584000" cy="1657210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anchor="ctr" anchorCtr="0">
            <a:noAutofit/>
          </a:bodyPr>
          <a:lstStyle>
            <a:lvl1pPr marL="0" indent="0" algn="ctr">
              <a:buFont typeface="+mj-lt"/>
              <a:buNone/>
              <a:defRPr sz="10000" b="1" i="0">
                <a:solidFill>
                  <a:schemeClr val="tx2"/>
                </a:solidFill>
                <a:latin typeface="DicSans" pitchFamily="50" charset="0"/>
              </a:defRPr>
            </a:lvl1pPr>
            <a:lvl2pPr algn="ctr">
              <a:spcBef>
                <a:spcPts val="0"/>
              </a:spcBef>
              <a:defRPr b="1" i="0">
                <a:latin typeface="DicSans" pitchFamily="2" charset="77"/>
              </a:defRPr>
            </a:lvl2pPr>
            <a:lvl3pPr marL="0" indent="0" algn="ctr">
              <a:spcBef>
                <a:spcPts val="420"/>
              </a:spcBef>
              <a:buFontTx/>
              <a:buNone/>
              <a:defRPr sz="9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1527175"/>
            <a:ext cx="6715125" cy="1721541"/>
          </a:xfrm>
        </p:spPr>
        <p:txBody>
          <a:bodyPr anchor="b"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de-DE" dirty="0"/>
              <a:t>THIS IS A SPICY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775" y="3194608"/>
            <a:ext cx="6715125" cy="14821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chemeClr val="tx1"/>
                </a:solidFill>
                <a:latin typeface="DicSans Book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BBC768-FC8D-D4BE-7CC1-81CE1AE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BB51F9-03CC-7452-76E8-EED429C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EA8762-8226-FBB8-15CB-C2824965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92C87E0-2C6A-4625-04EC-9DDBF5DBC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4838704"/>
            <a:ext cx="756000" cy="1428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BB6592-A817-BFCA-E58F-25A9CA435BE0}"/>
              </a:ext>
            </a:extLst>
          </p:cNvPr>
          <p:cNvSpPr txBox="1"/>
          <p:nvPr userDrawn="1"/>
        </p:nvSpPr>
        <p:spPr>
          <a:xfrm>
            <a:off x="8443163" y="4676775"/>
            <a:ext cx="252000" cy="468000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sz="700" b="1" i="0" dirty="0">
                <a:latin typeface="DicSans SemiBold" pitchFamily="2" charset="77"/>
              </a:rPr>
              <a:t>Page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3AA79-8C05-0788-AE80-EE0A3EFC5B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1163" y="4870536"/>
            <a:ext cx="72000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6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39050"/>
            <a:ext cx="8426450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30000"/>
            <a:ext cx="8426450" cy="3146775"/>
          </a:xfrm>
          <a:prstGeom prst="rect">
            <a:avLst/>
          </a:prstGeom>
        </p:spPr>
        <p:txBody>
          <a:bodyPr vert="horz" lIns="0" tIns="18000" rIns="0" bIns="0" numCol="1" spcCol="18000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9838" y="4676774"/>
            <a:ext cx="4591325" cy="466725"/>
          </a:xfrm>
          <a:prstGeom prst="rect">
            <a:avLst/>
          </a:prstGeom>
        </p:spPr>
        <p:txBody>
          <a:bodyPr vert="horz" lIns="0" tIns="0" rIns="36000" bIns="0" rtlCol="0" anchor="ctr"/>
          <a:lstStyle>
            <a:lvl1pPr algn="r">
              <a:defRPr sz="700" b="0" i="0">
                <a:solidFill>
                  <a:schemeClr val="tx1"/>
                </a:solidFill>
                <a:latin typeface="DicSans Book" pitchFamily="2" charset="77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5162" y="4676774"/>
            <a:ext cx="448837" cy="46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DicSans SemiBold" pitchFamily="2" charset="77"/>
              </a:defRPr>
            </a:lvl1pPr>
          </a:lstStyle>
          <a:p>
            <a:fld id="{09C06EF9-191D-0C4E-A261-4282BB49FB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D257F9-9C5E-1C7A-F3A3-C933E4364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70100" y="4676776"/>
            <a:ext cx="1584325" cy="4667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1"/>
                </a:solidFill>
                <a:latin typeface="DicSans Book" pitchFamily="2" charset="77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641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8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9" r:id="rId21"/>
    <p:sldLayoutId id="214748369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b="1" i="0" kern="1200" cap="all" baseline="0">
          <a:solidFill>
            <a:schemeClr val="tx2"/>
          </a:solidFill>
          <a:latin typeface="DicSans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1320"/>
        </a:spcBef>
        <a:buFont typeface="Arial" panose="020B0604020202020204" pitchFamily="34" charset="0"/>
        <a:buNone/>
        <a:defRPr sz="1100" b="1" i="0" kern="1200">
          <a:solidFill>
            <a:schemeClr val="tx1"/>
          </a:solidFill>
          <a:latin typeface="DicSans SemiBold" pitchFamily="2" charset="77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1320"/>
        </a:spcBef>
        <a:buFont typeface="Arial" panose="020B0604020202020204" pitchFamily="34" charset="0"/>
        <a:buNone/>
        <a:defRPr sz="1100" b="0" i="0" kern="1200">
          <a:solidFill>
            <a:schemeClr val="tx1"/>
          </a:solidFill>
          <a:latin typeface="DicSans Book" pitchFamily="2" charset="77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100000"/>
        </a:lnSpc>
        <a:spcBef>
          <a:spcPts val="1320"/>
        </a:spcBef>
        <a:buSzPct val="120000"/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DicSans Book" pitchFamily="2" charset="77"/>
          <a:ea typeface="+mn-ea"/>
          <a:cs typeface="+mn-cs"/>
        </a:defRPr>
      </a:lvl3pPr>
      <a:lvl4pPr marL="180000" indent="-180000" algn="l" defTabSz="685800" rtl="0" eaLnBrk="1" latinLnBrk="0" hangingPunct="1">
        <a:lnSpc>
          <a:spcPct val="100000"/>
        </a:lnSpc>
        <a:spcBef>
          <a:spcPts val="1320"/>
        </a:spcBef>
        <a:buSzPct val="100000"/>
        <a:buFontTx/>
        <a:buBlip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</a:buBlip>
        <a:defRPr sz="1100" b="0" i="0" kern="1200">
          <a:solidFill>
            <a:schemeClr val="tx1"/>
          </a:solidFill>
          <a:latin typeface="DicSans Book" pitchFamily="2" charset="77"/>
          <a:ea typeface="+mn-ea"/>
          <a:cs typeface="+mn-cs"/>
        </a:defRPr>
      </a:lvl4pPr>
      <a:lvl5pPr marL="180000" indent="0" algn="l" defTabSz="685800" rtl="0" eaLnBrk="1" latinLnBrk="0" hangingPunct="1">
        <a:lnSpc>
          <a:spcPct val="100000"/>
        </a:lnSpc>
        <a:spcBef>
          <a:spcPts val="1320"/>
        </a:spcBef>
        <a:buFont typeface="Arial" panose="020B0604020202020204" pitchFamily="34" charset="0"/>
        <a:buNone/>
        <a:defRPr sz="1100" b="0" i="0" kern="1200">
          <a:solidFill>
            <a:schemeClr val="tx1"/>
          </a:solidFill>
          <a:latin typeface="DicSans Book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226" userDrawn="1">
          <p15:clr>
            <a:srgbClr val="F26B43"/>
          </p15:clr>
        </p15:guide>
        <p15:guide id="3" orient="horz" pos="2946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pos="2381" userDrawn="1">
          <p15:clr>
            <a:srgbClr val="F26B43"/>
          </p15:clr>
        </p15:guide>
        <p15:guide id="6" pos="3379" userDrawn="1">
          <p15:clr>
            <a:srgbClr val="F26B43"/>
          </p15:clr>
        </p15:guide>
        <p15:guide id="7" pos="2302" userDrawn="1">
          <p15:clr>
            <a:srgbClr val="F26B43"/>
          </p15:clr>
        </p15:guide>
        <p15:guide id="8" pos="3459" userDrawn="1">
          <p15:clr>
            <a:srgbClr val="F26B43"/>
          </p15:clr>
        </p15:guide>
        <p15:guide id="9" pos="1304" userDrawn="1">
          <p15:clr>
            <a:srgbClr val="F26B43"/>
          </p15:clr>
        </p15:guide>
        <p15:guide id="10" pos="4456" userDrawn="1">
          <p15:clr>
            <a:srgbClr val="F26B43"/>
          </p15:clr>
        </p15:guide>
        <p15:guide id="11" pos="4536" userDrawn="1">
          <p15:clr>
            <a:srgbClr val="F26B43"/>
          </p15:clr>
        </p15:guide>
        <p15:guide id="12" pos="1224" userDrawn="1">
          <p15:clr>
            <a:srgbClr val="F26B43"/>
          </p15:clr>
        </p15:guide>
        <p15:guide id="13" orient="horz" pos="962" userDrawn="1">
          <p15:clr>
            <a:srgbClr val="F26B43"/>
          </p15:clr>
        </p15:guide>
        <p15:guide id="14" orient="horz" pos="554" userDrawn="1">
          <p15:clr>
            <a:srgbClr val="F26B43"/>
          </p15:clr>
        </p15:guide>
        <p15:guide id="15" pos="2880" userDrawn="1">
          <p15:clr>
            <a:srgbClr val="F26B43"/>
          </p15:clr>
        </p15:guide>
        <p15:guide id="16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45.png"/><Relationship Id="rId4" Type="http://schemas.openxmlformats.org/officeDocument/2006/relationships/image" Target="../media/image60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64.png"/><Relationship Id="rId10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NkZ5eqkd5u4rOmncgd4T1wGGd98jV29/view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jpg"/><Relationship Id="rId5" Type="http://schemas.openxmlformats.org/officeDocument/2006/relationships/hyperlink" Target="http://drive.google.com/file/d/1RE4AiJrGFJ8ctpjAMdwnk91H3J_5ZJTP/view" TargetMode="Externa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4"/>
          <p:cNvSpPr txBox="1">
            <a:spLocks noGrp="1"/>
          </p:cNvSpPr>
          <p:nvPr>
            <p:ph type="ctrTitle"/>
          </p:nvPr>
        </p:nvSpPr>
        <p:spPr>
          <a:xfrm>
            <a:off x="358775" y="3633737"/>
            <a:ext cx="8426449" cy="51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800" dirty="0"/>
              <a:t>Y</a:t>
            </a:r>
            <a:r>
              <a:rPr lang="de" sz="4800" dirty="0"/>
              <a:t>early MARKETING plan</a:t>
            </a:r>
            <a:endParaRPr sz="4800" dirty="0"/>
          </a:p>
        </p:txBody>
      </p:sp>
      <p:sp>
        <p:nvSpPr>
          <p:cNvPr id="755" name="Google Shape;755;p54"/>
          <p:cNvSpPr txBox="1">
            <a:spLocks noGrp="1"/>
          </p:cNvSpPr>
          <p:nvPr>
            <p:ph type="subTitle" idx="1"/>
          </p:nvPr>
        </p:nvSpPr>
        <p:spPr>
          <a:xfrm>
            <a:off x="358775" y="4316787"/>
            <a:ext cx="8426450" cy="35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"/>
              <a:t>by Malgorzata Popielska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5304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Food service: VEGAN INSPIRATION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51" y="946641"/>
            <a:ext cx="5301387" cy="3730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471" y="845820"/>
            <a:ext cx="2909316" cy="4132073"/>
          </a:xfrm>
          <a:prstGeom prst="rect">
            <a:avLst/>
          </a:prstGeom>
        </p:spPr>
      </p:pic>
      <p:pic>
        <p:nvPicPr>
          <p:cNvPr id="6" name="Google Shape;641;p111" title="KTEFS-30120-VeganFolder-Mockup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87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TVC CAMPAIGN 2027 – united in project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8616" y="3533774"/>
            <a:ext cx="6217920" cy="1173480"/>
          </a:xfrm>
          <a:solidFill>
            <a:srgbClr val="92D050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de-DE" sz="2000" dirty="0">
                <a:solidFill>
                  <a:srgbClr val="0070C0"/>
                </a:solidFill>
                <a:latin typeface="DicSans" pitchFamily="50" charset="0"/>
              </a:rPr>
              <a:t>JOIN US IN THE CREATION OF NEW KIKKOMAN TVC!</a:t>
            </a:r>
          </a:p>
          <a:p>
            <a:r>
              <a:rPr lang="de-DE" sz="1400" dirty="0">
                <a:solidFill>
                  <a:schemeClr val="bg1"/>
                </a:solidFill>
                <a:latin typeface="DicSans" pitchFamily="50" charset="0"/>
              </a:rPr>
              <a:t>SHOOTING: </a:t>
            </a:r>
            <a:r>
              <a:rPr lang="de-DE" sz="1400" u="sng" dirty="0">
                <a:solidFill>
                  <a:schemeClr val="bg1"/>
                </a:solidFill>
                <a:latin typeface="DicSans" pitchFamily="50" charset="0"/>
              </a:rPr>
              <a:t>between 19th and 23rd of July 2025</a:t>
            </a:r>
          </a:p>
          <a:p>
            <a:r>
              <a:rPr lang="de-DE" sz="1400" dirty="0">
                <a:solidFill>
                  <a:schemeClr val="bg1"/>
                </a:solidFill>
                <a:latin typeface="DicSans" pitchFamily="50" charset="0"/>
              </a:rPr>
              <a:t>PLACE: Portugal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65" y="960120"/>
            <a:ext cx="2813627" cy="23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1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795E8-DD24-E8BB-14A2-3BF91BC2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FOR 2026-2027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C8593-59C9-6FBB-A42D-007708D03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Yearly marketing activities plan for next fiscal year</a:t>
            </a:r>
          </a:p>
          <a:p>
            <a:r>
              <a:rPr lang="de-DE" dirty="0"/>
              <a:t>2a: Retail</a:t>
            </a:r>
          </a:p>
          <a:p>
            <a:r>
              <a:rPr lang="de-DE" dirty="0"/>
              <a:t>2b: Food Service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F3543D-8E82-3154-2BBC-9358FAF4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6465" y="290195"/>
            <a:ext cx="1584000" cy="1657210"/>
          </a:xfrm>
          <a:solidFill>
            <a:schemeClr val="bg1"/>
          </a:solidFill>
        </p:spPr>
        <p:txBody>
          <a:bodyPr/>
          <a:lstStyle/>
          <a:p>
            <a:r>
              <a:rPr lang="de-DE" dirty="0">
                <a:latin typeface="DicSans" pitchFamily="2" charset="77"/>
              </a:rPr>
              <a:t>2</a:t>
            </a:r>
            <a:endParaRPr lang="de-DE" b="1" dirty="0"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646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32;p110" title="activity_plan_2026-2027_Vienn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820" y="2319016"/>
            <a:ext cx="443240" cy="168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B2A8E-AF6A-172E-1688-B251A017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RETAIL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8313FF-F93B-A4F7-E2F6-C689A9114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Central marketing activities targeting consumers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2B1F61-3C87-45B4-3B8E-5FC820F06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C7538B-7850-D191-6551-05179F3A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0D5F51-A2A2-98AB-06B8-8E70736ECC2C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DicSans" pitchFamily="2" charset="77"/>
              </a:rPr>
              <a:t>2a</a:t>
            </a:r>
            <a:endParaRPr lang="de-DE" b="1" dirty="0"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140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Outdoor &amp; BBQ CAMPAIGN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" y="4499770"/>
            <a:ext cx="8983980" cy="589693"/>
          </a:xfrm>
          <a:solidFill>
            <a:schemeClr val="tx2"/>
          </a:solidFill>
        </p:spPr>
        <p:txBody>
          <a:bodyPr/>
          <a:lstStyle/>
          <a:p>
            <a:r>
              <a:rPr lang="de-DE" sz="1200" b="1" dirty="0">
                <a:latin typeface="DicSans" pitchFamily="50" charset="0"/>
              </a:rPr>
              <a:t>COUNTRIES INCLUDED: </a:t>
            </a:r>
            <a:r>
              <a:rPr lang="de-DE" sz="1200" b="1" dirty="0"/>
              <a:t>UK, Germany, France, Spain, Italy, Netherlands, Norway, Sweden, Poland, Austria, Switzerland, Finland, Denmark, Belgium, Portugal, Czech, </a:t>
            </a:r>
            <a:r>
              <a:rPr lang="de-DE" sz="1200" b="1" dirty="0" err="1"/>
              <a:t>Latvia</a:t>
            </a:r>
            <a:r>
              <a:rPr lang="de-DE" sz="1200" b="1" dirty="0"/>
              <a:t>, </a:t>
            </a:r>
            <a:r>
              <a:rPr lang="de-DE" sz="1200" b="1" dirty="0" err="1"/>
              <a:t>Bulgaria</a:t>
            </a:r>
            <a:endParaRPr lang="de-DE" sz="1200" b="1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4635" y="891620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4636" y="1506255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012180" y="918181"/>
            <a:ext cx="2983260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To promote Kikkoman products as perfect ingredients for </a:t>
            </a:r>
            <a:r>
              <a:rPr lang="de-DE" sz="1050" dirty="0">
                <a:latin typeface="DicSans" pitchFamily="50" charset="0"/>
              </a:rPr>
              <a:t>BBQ and any other food enjoyed outdoors</a:t>
            </a:r>
            <a:r>
              <a:rPr lang="de-DE" sz="1050" b="1" dirty="0">
                <a:latin typeface="DicSans" pitchFamily="50" charset="0"/>
              </a:rPr>
              <a:t>,</a:t>
            </a:r>
            <a:r>
              <a:rPr lang="de-DE" sz="1050" b="1" dirty="0"/>
              <a:t> </a:t>
            </a:r>
            <a:r>
              <a:rPr lang="de-DE" sz="1050" b="1" dirty="0">
                <a:latin typeface="DicSans" pitchFamily="50" charset="0"/>
              </a:rPr>
              <a:t>to stay top of mind in summer season</a:t>
            </a:r>
            <a:endParaRPr lang="en-US" sz="1050" b="1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4635" y="211434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4635" y="2679051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3060" y="3285052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3060" y="3890414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012180" y="1515296"/>
            <a:ext cx="2983260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b="1" dirty="0">
                <a:latin typeface="DicSans" pitchFamily="50" charset="0"/>
              </a:rPr>
              <a:t>Inspiration</a:t>
            </a:r>
            <a:r>
              <a:rPr lang="de-DE" sz="1050" dirty="0">
                <a:latin typeface="DicSans" pitchFamily="50" charset="0"/>
              </a:rPr>
              <a:t> </a:t>
            </a:r>
            <a:r>
              <a:rPr lang="de-DE" sz="1050" dirty="0"/>
              <a:t>for variety of products: soy sauces, Teriyaki, Ponzu, Poke, Kimchi</a:t>
            </a:r>
            <a:endParaRPr lang="en-US" sz="1050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012181" y="2112037"/>
            <a:ext cx="3131820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Outdoor video </a:t>
            </a:r>
            <a:r>
              <a:rPr lang="de-DE" sz="1050" dirty="0"/>
              <a:t>promoting food &amp; outdoor lifestyle, </a:t>
            </a:r>
            <a:r>
              <a:rPr lang="de-DE" sz="1050" dirty="0">
                <a:latin typeface="DicSans" pitchFamily="50" charset="0"/>
              </a:rPr>
              <a:t>Outdoor KV</a:t>
            </a:r>
            <a:r>
              <a:rPr lang="de-DE" sz="1050" dirty="0"/>
              <a:t>, new recipes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065520" y="2688116"/>
            <a:ext cx="2358417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May-June 2026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065520" y="3303091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4-6 weeks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065520" y="3898705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 err="1">
                <a:latin typeface="DicSans" pitchFamily="50" charset="0"/>
              </a:rPr>
              <a:t>tbc</a:t>
            </a:r>
            <a:endParaRPr lang="en-US" sz="1050" dirty="0">
              <a:latin typeface="DicSans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39" y="890985"/>
            <a:ext cx="3437481" cy="34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8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Outdoor &amp; BBQ - CAMPAIGN package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4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5764837" y="866973"/>
            <a:ext cx="1406514" cy="1471520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LANDING </a:t>
            </a: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PAGE</a:t>
            </a:r>
          </a:p>
        </p:txBody>
      </p:sp>
      <p:sp>
        <p:nvSpPr>
          <p:cNvPr id="45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097816" y="3482518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4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MEDIA 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BUDGET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TBC</a:t>
            </a:r>
          </a:p>
        </p:txBody>
      </p:sp>
      <p:sp>
        <p:nvSpPr>
          <p:cNvPr id="46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863503" y="2108811"/>
            <a:ext cx="1548316" cy="1619876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tx2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VIDEO SPOT: YOUTUBE</a:t>
            </a: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META</a:t>
            </a:r>
          </a:p>
        </p:txBody>
      </p:sp>
      <p:sp>
        <p:nvSpPr>
          <p:cNvPr id="47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6528245" y="2118240"/>
            <a:ext cx="1523543" cy="1593959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/>
          <a:lstStyle/>
          <a:p>
            <a:endParaRPr lang="de-DE" dirty="0">
              <a:solidFill>
                <a:schemeClr val="accent1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1"/>
                </a:solidFill>
                <a:latin typeface="DicSans" pitchFamily="50" charset="0"/>
              </a:rPr>
              <a:t>RAFFLE </a:t>
            </a:r>
          </a:p>
          <a:p>
            <a:pPr algn="ctr"/>
            <a:r>
              <a:rPr lang="de-DE" dirty="0">
                <a:solidFill>
                  <a:schemeClr val="accent1"/>
                </a:solidFill>
                <a:latin typeface="DicSans" pitchFamily="50" charset="0"/>
              </a:rPr>
              <a:t>WITH </a:t>
            </a:r>
          </a:p>
          <a:p>
            <a:pPr algn="ctr"/>
            <a:r>
              <a:rPr lang="de-DE" dirty="0">
                <a:solidFill>
                  <a:schemeClr val="accent1"/>
                </a:solidFill>
                <a:latin typeface="DicSans" pitchFamily="50" charset="0"/>
              </a:rPr>
              <a:t>PRIZES</a:t>
            </a:r>
          </a:p>
        </p:txBody>
      </p:sp>
      <p:sp>
        <p:nvSpPr>
          <p:cNvPr id="48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5742802" y="3482518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6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ADS: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META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GOOGLE</a:t>
            </a:r>
          </a:p>
        </p:txBody>
      </p:sp>
      <p:sp>
        <p:nvSpPr>
          <p:cNvPr id="49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058759" y="809916"/>
            <a:ext cx="1492896" cy="1547855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tx2"/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tx2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tx2"/>
                </a:solidFill>
                <a:latin typeface="DicSans" pitchFamily="50" charset="0"/>
              </a:rPr>
              <a:t>POS:</a:t>
            </a:r>
          </a:p>
          <a:p>
            <a:pPr algn="ctr"/>
            <a:r>
              <a:rPr lang="de-DE" sz="1600" dirty="0">
                <a:solidFill>
                  <a:schemeClr val="tx2"/>
                </a:solidFill>
                <a:latin typeface="DicSans" pitchFamily="50" charset="0"/>
              </a:rPr>
              <a:t>NECKHANGERS</a:t>
            </a:r>
          </a:p>
          <a:p>
            <a:pPr algn="ctr"/>
            <a:r>
              <a:rPr lang="de-DE" sz="1600" dirty="0">
                <a:solidFill>
                  <a:schemeClr val="tx2"/>
                </a:solidFill>
                <a:latin typeface="DicSans" pitchFamily="50" charset="0"/>
              </a:rPr>
              <a:t>DISPLAYS</a:t>
            </a:r>
          </a:p>
        </p:txBody>
      </p:sp>
      <p:sp>
        <p:nvSpPr>
          <p:cNvPr id="50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206540" y="2146217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txBody>
          <a:bodyPr/>
          <a:lstStyle/>
          <a:p>
            <a:endParaRPr lang="de-DE" dirty="0">
              <a:solidFill>
                <a:schemeClr val="accent3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 </a:t>
            </a: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OUTDOOR RECIPES</a:t>
            </a:r>
          </a:p>
        </p:txBody>
      </p:sp>
    </p:spTree>
    <p:extLst>
      <p:ext uri="{BB962C8B-B14F-4D97-AF65-F5344CB8AC3E}">
        <p14:creationId xmlns:p14="http://schemas.microsoft.com/office/powerpoint/2010/main" val="28820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Bigger size CAMPAIGN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3668" y="811339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3668" y="1401357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322957" y="820490"/>
            <a:ext cx="3467843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To promote bigger sizes of soy sauce, make it recognizable and boost autumn sales</a:t>
            </a:r>
            <a:endParaRPr lang="en-US" sz="1050" b="1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3668" y="1976759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3668" y="2557334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3669" y="3175886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3669" y="3792918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322956" y="1409789"/>
            <a:ext cx="3467843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Soy sauce and Less Salt: same product, brand, quality and taste in bigger bottle</a:t>
            </a:r>
            <a:endParaRPr lang="en-US" sz="1050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322956" y="1983602"/>
            <a:ext cx="3569584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Current video &amp; KV, recipes for meal preps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391536" y="2569272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September 2026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391536" y="3173138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4-6 weeks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415482" y="3745516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 err="1">
                <a:latin typeface="DicSans" pitchFamily="50" charset="0"/>
              </a:rPr>
              <a:t>tbc</a:t>
            </a:r>
            <a:endParaRPr lang="en-US" sz="1050" dirty="0">
              <a:latin typeface="DicSans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20490"/>
            <a:ext cx="3485943" cy="3369161"/>
          </a:xfrm>
          <a:prstGeom prst="rect">
            <a:avLst/>
          </a:prstGeom>
        </p:spPr>
      </p:pic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0D350B1E-3565-6731-835B-0EE819AF4182}"/>
              </a:ext>
            </a:extLst>
          </p:cNvPr>
          <p:cNvSpPr txBox="1">
            <a:spLocks/>
          </p:cNvSpPr>
          <p:nvPr/>
        </p:nvSpPr>
        <p:spPr>
          <a:xfrm>
            <a:off x="76200" y="4499770"/>
            <a:ext cx="8983980" cy="589693"/>
          </a:xfrm>
          <a:prstGeom prst="roundRect">
            <a:avLst>
              <a:gd name="adj" fmla="val 7752"/>
            </a:avLst>
          </a:prstGeom>
          <a:solidFill>
            <a:schemeClr val="tx2"/>
          </a:solidFill>
          <a:ln w="25400" cap="flat">
            <a:solidFill>
              <a:schemeClr val="tx2"/>
            </a:solidFill>
          </a:ln>
        </p:spPr>
        <p:txBody>
          <a:bodyPr vert="horz" lIns="72000" tIns="0" rIns="72000" bIns="0" numCol="1" spcCol="180000" rtlCol="0" anchor="ctr" anchorCtr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 cap="none" baseline="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1pPr>
            <a:lvl2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4pPr>
            <a:lvl5pPr marL="18000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>
                <a:latin typeface="DicSans" pitchFamily="50" charset="0"/>
              </a:rPr>
              <a:t>COUNTRIES INCLUDED: </a:t>
            </a:r>
            <a:r>
              <a:rPr lang="de-DE" sz="1200" b="1" dirty="0"/>
              <a:t>UK, Germany, France, Spain, Italy, Netherlands, Norway, Poland, Austria, Switzerland, Finland, Denmark, Belgium, Portugal, Czech, Latvia, Bulgaria</a:t>
            </a:r>
          </a:p>
        </p:txBody>
      </p:sp>
    </p:spTree>
    <p:extLst>
      <p:ext uri="{BB962C8B-B14F-4D97-AF65-F5344CB8AC3E}">
        <p14:creationId xmlns:p14="http://schemas.microsoft.com/office/powerpoint/2010/main" val="47802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Bigger size - CAMPAIGN package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4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216311" y="2967073"/>
            <a:ext cx="1406514" cy="1471520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LANDING </a:t>
            </a: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PAGE</a:t>
            </a:r>
          </a:p>
        </p:txBody>
      </p:sp>
      <p:sp>
        <p:nvSpPr>
          <p:cNvPr id="45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5693797" y="1619329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4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MEDIA 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BUDGET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TBC</a:t>
            </a:r>
          </a:p>
        </p:txBody>
      </p:sp>
      <p:sp>
        <p:nvSpPr>
          <p:cNvPr id="46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990880" y="1575000"/>
            <a:ext cx="1560293" cy="1632407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tx2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VIDEO SPOT: YOUTUBE</a:t>
            </a: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META</a:t>
            </a:r>
          </a:p>
        </p:txBody>
      </p:sp>
      <p:sp>
        <p:nvSpPr>
          <p:cNvPr id="48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880492" y="2947239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6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ADS: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META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GOOGLE</a:t>
            </a:r>
          </a:p>
        </p:txBody>
      </p:sp>
      <p:sp>
        <p:nvSpPr>
          <p:cNvPr id="50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2364269" y="1575000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txBody>
          <a:bodyPr/>
          <a:lstStyle/>
          <a:p>
            <a:endParaRPr lang="de-DE" dirty="0">
              <a:solidFill>
                <a:schemeClr val="accent3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MEAL </a:t>
            </a: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PREPS RECIPES</a:t>
            </a:r>
          </a:p>
        </p:txBody>
      </p:sp>
    </p:spTree>
    <p:extLst>
      <p:ext uri="{BB962C8B-B14F-4D97-AF65-F5344CB8AC3E}">
        <p14:creationId xmlns:p14="http://schemas.microsoft.com/office/powerpoint/2010/main" val="42490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Winter season CAMPAIGN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811501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1400834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8" y="849601"/>
            <a:ext cx="2788562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To stay top of mind in time of festivities &amp; boost sales in Xmas time</a:t>
            </a:r>
            <a:endParaRPr lang="en-US" sz="1050" b="1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196956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2541891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3148838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3753603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8" y="1461956"/>
            <a:ext cx="2788562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Soy sauce as all purpose seasoning, inspiration for festive menus</a:t>
            </a:r>
            <a:endParaRPr lang="en-US" sz="1050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7" y="2028217"/>
            <a:ext cx="2937123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Current video &amp; KV, festive recipes (snacks)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6" y="2583149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November-December 2026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5" y="3165200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4-6 weeks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5" y="3777912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 err="1">
                <a:latin typeface="DicSans" pitchFamily="50" charset="0"/>
              </a:rPr>
              <a:t>tbc</a:t>
            </a:r>
            <a:endParaRPr lang="en-US" sz="1050" dirty="0">
              <a:latin typeface="DicSans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51" y="849601"/>
            <a:ext cx="4190638" cy="3251752"/>
          </a:xfrm>
          <a:prstGeom prst="rect">
            <a:avLst/>
          </a:prstGeom>
        </p:spPr>
      </p:pic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B60D84D7-B8AC-310B-37C8-7D2188E7BA2F}"/>
              </a:ext>
            </a:extLst>
          </p:cNvPr>
          <p:cNvSpPr txBox="1">
            <a:spLocks/>
          </p:cNvSpPr>
          <p:nvPr/>
        </p:nvSpPr>
        <p:spPr>
          <a:xfrm>
            <a:off x="76200" y="4499770"/>
            <a:ext cx="8983980" cy="589693"/>
          </a:xfrm>
          <a:prstGeom prst="roundRect">
            <a:avLst>
              <a:gd name="adj" fmla="val 7752"/>
            </a:avLst>
          </a:prstGeom>
          <a:solidFill>
            <a:schemeClr val="tx2"/>
          </a:solidFill>
          <a:ln w="25400" cap="flat">
            <a:solidFill>
              <a:schemeClr val="tx2"/>
            </a:solidFill>
          </a:ln>
        </p:spPr>
        <p:txBody>
          <a:bodyPr vert="horz" lIns="72000" tIns="0" rIns="72000" bIns="0" numCol="1" spcCol="180000" rtlCol="0" anchor="ctr" anchorCtr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 cap="none" baseline="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1pPr>
            <a:lvl2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4pPr>
            <a:lvl5pPr marL="18000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>
                <a:latin typeface="DicSans" pitchFamily="50" charset="0"/>
              </a:rPr>
              <a:t>COUNTRIES INCLUDED: </a:t>
            </a:r>
            <a:r>
              <a:rPr lang="de-DE" sz="1200" b="1"/>
              <a:t>UK, Germany, France, Spain, Italy, Netherlands, Norway, Sweden, Poland, Austria, Switzerland, Finland, Denmark, Belgium, Portugal, Czech, Latvia, Bulgaria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39848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5"/>
          <p:cNvSpPr txBox="1">
            <a:spLocks noGrp="1"/>
          </p:cNvSpPr>
          <p:nvPr>
            <p:ph type="title"/>
          </p:nvPr>
        </p:nvSpPr>
        <p:spPr>
          <a:xfrm>
            <a:off x="342899" y="285710"/>
            <a:ext cx="4213225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de" sz="3200"/>
              <a:t>CONTENT</a:t>
            </a:r>
            <a:endParaRPr/>
          </a:p>
        </p:txBody>
      </p:sp>
      <p:sp>
        <p:nvSpPr>
          <p:cNvPr id="762" name="Google Shape;762;p55"/>
          <p:cNvSpPr txBox="1">
            <a:spLocks noGrp="1"/>
          </p:cNvSpPr>
          <p:nvPr>
            <p:ph type="body" idx="1"/>
          </p:nvPr>
        </p:nvSpPr>
        <p:spPr>
          <a:xfrm>
            <a:off x="1798320" y="1799307"/>
            <a:ext cx="7094220" cy="2789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de" sz="2800" b="1" dirty="0">
                <a:latin typeface="DicSans SemiBold" pitchFamily="2" charset="77"/>
                <a:sym typeface="Arial"/>
              </a:rPr>
            </a:br>
            <a:r>
              <a:rPr lang="de" sz="2800" b="1" dirty="0">
                <a:latin typeface="DicSans SemiBold" pitchFamily="2" charset="77"/>
                <a:sym typeface="Arial"/>
              </a:rPr>
              <a:t>ACTIVITIES 2025-2026: UP-DATE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de" sz="2800" b="1" dirty="0">
              <a:latin typeface="DicSans SemiBold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de" sz="2800" b="1" dirty="0">
                <a:latin typeface="DicSans SemiBold" pitchFamily="2" charset="77"/>
              </a:rPr>
            </a:br>
            <a:r>
              <a:rPr lang="de" sz="2800" b="1" dirty="0">
                <a:latin typeface="DicSans SemiBold" pitchFamily="2" charset="77"/>
                <a:sym typeface="Arial"/>
              </a:rPr>
              <a:t>ACTIVITIES PLAN FOR 2026-2027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de" sz="2800" b="1" dirty="0">
              <a:latin typeface="DicSans SemiBold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de" sz="2000" b="1" dirty="0">
              <a:latin typeface="DicSans SemiBold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de" b="1" baseline="0" dirty="0">
                <a:latin typeface="DicSans SemiBold" pitchFamily="2" charset="77"/>
              </a:rPr>
              <a:t>NEW MATERIALS &amp; TOOLS</a:t>
            </a:r>
            <a:endParaRPr b="1" dirty="0">
              <a:latin typeface="DicSans SemiBold" pitchFamily="2" charset="77"/>
              <a:sym typeface="Arial"/>
            </a:endParaRPr>
          </a:p>
        </p:txBody>
      </p:sp>
      <p:pic>
        <p:nvPicPr>
          <p:cNvPr id="763" name="Google Shape;76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32" y="1746867"/>
            <a:ext cx="692186" cy="70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134" y="2653089"/>
            <a:ext cx="654084" cy="6731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CCD4E1A-7348-608C-E46A-19108A1AC3CD}"/>
              </a:ext>
            </a:extLst>
          </p:cNvPr>
          <p:cNvSpPr txBox="1"/>
          <p:nvPr/>
        </p:nvSpPr>
        <p:spPr>
          <a:xfrm>
            <a:off x="8085667" y="4588933"/>
            <a:ext cx="933873" cy="5545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Freihandform 2">
            <a:extLst>
              <a:ext uri="{FF2B5EF4-FFF2-40B4-BE49-F238E27FC236}">
                <a16:creationId xmlns:a16="http://schemas.microsoft.com/office/drawing/2014/main" id="{ADB05BBB-2B51-E5F6-E6B7-63CE4377165E}"/>
              </a:ext>
            </a:extLst>
          </p:cNvPr>
          <p:cNvSpPr>
            <a:spLocks noChangeAspect="1"/>
          </p:cNvSpPr>
          <p:nvPr/>
        </p:nvSpPr>
        <p:spPr>
          <a:xfrm>
            <a:off x="1159474" y="3588910"/>
            <a:ext cx="555050" cy="580703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12700"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de-DE" sz="3200" dirty="0">
                <a:solidFill>
                  <a:srgbClr val="DD7900"/>
                </a:solidFill>
                <a:latin typeface="DicSans" pitchFamily="50" charset="0"/>
              </a:rPr>
              <a:t>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Winter season - CAMPAIGN package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4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176991" y="2915218"/>
            <a:ext cx="1406514" cy="1471520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LANDING </a:t>
            </a: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PAGE</a:t>
            </a:r>
          </a:p>
        </p:txBody>
      </p:sp>
      <p:sp>
        <p:nvSpPr>
          <p:cNvPr id="45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5697441" y="1533623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4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MEDIA 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BUDGET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TBC</a:t>
            </a:r>
          </a:p>
        </p:txBody>
      </p:sp>
      <p:sp>
        <p:nvSpPr>
          <p:cNvPr id="46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033927" y="1499972"/>
            <a:ext cx="1548316" cy="1619876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tx2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VIDEO SPOT: YOUTUBE</a:t>
            </a: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META</a:t>
            </a:r>
          </a:p>
        </p:txBody>
      </p:sp>
      <p:sp>
        <p:nvSpPr>
          <p:cNvPr id="47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1477318" y="2853998"/>
            <a:ext cx="1523543" cy="1593959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txBody>
          <a:bodyPr/>
          <a:lstStyle/>
          <a:p>
            <a:endParaRPr lang="de-DE" dirty="0">
              <a:solidFill>
                <a:schemeClr val="accent1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1"/>
                </a:solidFill>
                <a:latin typeface="DicSans" pitchFamily="50" charset="0"/>
              </a:rPr>
              <a:t>RAFFLE </a:t>
            </a:r>
          </a:p>
          <a:p>
            <a:pPr algn="ctr"/>
            <a:r>
              <a:rPr lang="de-DE" dirty="0">
                <a:solidFill>
                  <a:schemeClr val="accent1"/>
                </a:solidFill>
                <a:latin typeface="DicSans" pitchFamily="50" charset="0"/>
              </a:rPr>
              <a:t>WITH </a:t>
            </a:r>
          </a:p>
          <a:p>
            <a:pPr algn="ctr"/>
            <a:r>
              <a:rPr lang="de-DE" dirty="0">
                <a:solidFill>
                  <a:schemeClr val="accent1"/>
                </a:solidFill>
                <a:latin typeface="DicSans" pitchFamily="50" charset="0"/>
              </a:rPr>
              <a:t>PRIZES</a:t>
            </a:r>
          </a:p>
        </p:txBody>
      </p:sp>
      <p:sp>
        <p:nvSpPr>
          <p:cNvPr id="48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897849" y="2915219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6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ADS: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META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GOOGLE</a:t>
            </a:r>
          </a:p>
        </p:txBody>
      </p:sp>
      <p:sp>
        <p:nvSpPr>
          <p:cNvPr id="50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2396261" y="1499972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txBody>
          <a:bodyPr/>
          <a:lstStyle/>
          <a:p>
            <a:endParaRPr lang="de-DE" dirty="0">
              <a:solidFill>
                <a:schemeClr val="accent3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NEW</a:t>
            </a: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FESTIVE RECIPES</a:t>
            </a:r>
          </a:p>
        </p:txBody>
      </p:sp>
    </p:spTree>
    <p:extLst>
      <p:ext uri="{BB962C8B-B14F-4D97-AF65-F5344CB8AC3E}">
        <p14:creationId xmlns:p14="http://schemas.microsoft.com/office/powerpoint/2010/main" val="533734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TVC CAMPAIGN 2027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0EA743-D5E8-7809-C33F-984BE147AF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383" y="984807"/>
            <a:ext cx="1332000" cy="1944000"/>
          </a:xfrm>
        </p:spPr>
        <p:txBody>
          <a:bodyPr/>
          <a:lstStyle/>
          <a:p>
            <a:r>
              <a:rPr lang="de-DE" sz="1400" dirty="0"/>
              <a:t>FOCUS</a:t>
            </a:r>
          </a:p>
          <a:p>
            <a:pPr lvl="1"/>
            <a:r>
              <a:rPr lang="de-DE" sz="1100" dirty="0"/>
              <a:t>Soy sauce as all purpose seasoning, the brand as a common denominator for different cultures and traditions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A372965-249C-B812-2086-641DEE34CE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31071" y="988170"/>
            <a:ext cx="1332000" cy="1944000"/>
          </a:xfrm>
        </p:spPr>
        <p:txBody>
          <a:bodyPr/>
          <a:lstStyle/>
          <a:p>
            <a:r>
              <a:rPr lang="de-DE" sz="1400" dirty="0"/>
              <a:t>MATERIAL</a:t>
            </a:r>
          </a:p>
          <a:p>
            <a:pPr lvl="1"/>
            <a:r>
              <a:rPr lang="de-DE" sz="1100" dirty="0"/>
              <a:t>NEW MATERIAL</a:t>
            </a:r>
          </a:p>
          <a:p>
            <a:pPr lvl="1"/>
            <a:r>
              <a:rPr lang="de-DE" sz="1100" u="sng" dirty="0">
                <a:solidFill>
                  <a:schemeClr val="bg1"/>
                </a:solidFill>
                <a:latin typeface="DicSans" pitchFamily="50" charset="0"/>
              </a:rPr>
              <a:t>To be presented in distributors meeting 2026</a:t>
            </a:r>
            <a:endParaRPr lang="de-DE" sz="1200" u="sng" dirty="0">
              <a:solidFill>
                <a:schemeClr val="bg1"/>
              </a:solidFill>
              <a:latin typeface="DicSans" pitchFamily="50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8176090-0034-3A0B-1C11-53C6D3E011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9537" y="992427"/>
            <a:ext cx="1332000" cy="1944000"/>
          </a:xfrm>
        </p:spPr>
        <p:txBody>
          <a:bodyPr/>
          <a:lstStyle/>
          <a:p>
            <a:r>
              <a:rPr lang="de-DE" sz="1400" dirty="0"/>
              <a:t>START</a:t>
            </a:r>
          </a:p>
          <a:p>
            <a:pPr lvl="1"/>
            <a:r>
              <a:rPr lang="de-DE" sz="1100" dirty="0"/>
              <a:t>To be discussed individually, similar timing to current timing (Jan-Feb 2027)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A80BA59-253D-B99F-7CA2-4D9AB3D6E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3091" y="988170"/>
            <a:ext cx="1332000" cy="1944000"/>
          </a:xfrm>
        </p:spPr>
        <p:txBody>
          <a:bodyPr/>
          <a:lstStyle/>
          <a:p>
            <a:r>
              <a:rPr lang="de-DE" sz="1400" dirty="0"/>
              <a:t>DURATION</a:t>
            </a:r>
          </a:p>
          <a:p>
            <a:pPr lvl="1"/>
            <a:r>
              <a:rPr lang="de-DE" sz="1100" dirty="0"/>
              <a:t>About 3-4 weeks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1291" y="3111387"/>
            <a:ext cx="8835728" cy="498046"/>
          </a:xfrm>
          <a:solidFill>
            <a:schemeClr val="tx2"/>
          </a:solidFill>
        </p:spPr>
        <p:txBody>
          <a:bodyPr/>
          <a:lstStyle/>
          <a:p>
            <a:r>
              <a:rPr lang="de-DE" sz="1600" dirty="0">
                <a:latin typeface="DicSans" pitchFamily="50" charset="0"/>
              </a:rPr>
              <a:t>MEDIA PLAN: proposals will be sent in Q2 2026 including linear / non-linear TVC &amp; sponsorships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2423" y="3807920"/>
            <a:ext cx="8835728" cy="557109"/>
          </a:xfrm>
          <a:solidFill>
            <a:schemeClr val="tx2"/>
          </a:solidFill>
        </p:spPr>
        <p:txBody>
          <a:bodyPr/>
          <a:lstStyle/>
          <a:p>
            <a:r>
              <a:rPr lang="de-DE" sz="1600" b="1" dirty="0">
                <a:latin typeface="DicSans" pitchFamily="50" charset="0"/>
              </a:rPr>
              <a:t>COUNTRIES INCLUDED: </a:t>
            </a:r>
            <a:r>
              <a:rPr lang="de-DE" sz="1400" b="1" dirty="0">
                <a:latin typeface="DicSans" pitchFamily="50" charset="0"/>
              </a:rPr>
              <a:t>France, Spain, Italy, Netherlands, Norway, Sweden, Poland, Austria, Switzerland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2A80BA59-253D-B99F-7CA2-4D9AB3D6E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5019" y="988170"/>
            <a:ext cx="1332000" cy="1944000"/>
          </a:xfrm>
          <a:solidFill>
            <a:schemeClr val="accent5"/>
          </a:solidFill>
        </p:spPr>
        <p:txBody>
          <a:bodyPr/>
          <a:lstStyle/>
          <a:p>
            <a:r>
              <a:rPr lang="de-DE" sz="1400" dirty="0"/>
              <a:t>MEDIA BUDGET</a:t>
            </a:r>
          </a:p>
          <a:p>
            <a:pPr lvl="1"/>
            <a:r>
              <a:rPr lang="de-DE" sz="1100" dirty="0"/>
              <a:t>Similar to current budget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0583E386-E985-4468-938C-7A5B00EBC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34" y="992427"/>
            <a:ext cx="1332000" cy="1944000"/>
          </a:xfrm>
        </p:spPr>
        <p:txBody>
          <a:bodyPr/>
          <a:lstStyle/>
          <a:p>
            <a:r>
              <a:rPr lang="de-DE" sz="1400" dirty="0"/>
              <a:t>GOAL</a:t>
            </a:r>
          </a:p>
          <a:p>
            <a:pPr lvl="1"/>
            <a:r>
              <a:rPr lang="de-DE" sz="1100" dirty="0"/>
              <a:t>To raise brand awareness &amp; to invite consumers to use Kikkoman soy sauce &amp; join Kikkoman community</a:t>
            </a:r>
          </a:p>
        </p:txBody>
      </p:sp>
    </p:spTree>
    <p:extLst>
      <p:ext uri="{BB962C8B-B14F-4D97-AF65-F5344CB8AC3E}">
        <p14:creationId xmlns:p14="http://schemas.microsoft.com/office/powerpoint/2010/main" val="1128850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Wok CAMPAIGN 2027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6" y="833645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6" y="1423466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797040" y="849601"/>
            <a:ext cx="2263140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To differentiate Kikkoman soy sauce from cheap sauces and private labels within Asian category</a:t>
            </a:r>
            <a:endParaRPr lang="en-US" sz="1050" b="1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5" y="198930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4" y="2564505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445" y="3192219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46066" y="3791862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19900" y="1461956"/>
            <a:ext cx="1903698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Authentic taste in Asian dishes</a:t>
            </a:r>
            <a:endParaRPr lang="en-US" sz="1050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27520" y="2028217"/>
            <a:ext cx="199376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Current video &amp; KV, WOK recipes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42760" y="2583149"/>
            <a:ext cx="1756437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February 2027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42761" y="3165200"/>
            <a:ext cx="2122200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4-6 weeks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42761" y="3777409"/>
            <a:ext cx="1379220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 err="1">
                <a:latin typeface="DicSans" pitchFamily="50" charset="0"/>
              </a:rPr>
              <a:t>tbc</a:t>
            </a:r>
            <a:endParaRPr lang="en-US" sz="1050" dirty="0">
              <a:latin typeface="DicSans" pitchFamily="50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8AD25F8-94CE-84FF-8D2A-DC2DCF7B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63658" y="1174065"/>
            <a:ext cx="4696018" cy="26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5E4F827C-C41B-84F3-BF20-740D6FFFF9B5}"/>
              </a:ext>
            </a:extLst>
          </p:cNvPr>
          <p:cNvSpPr txBox="1">
            <a:spLocks/>
          </p:cNvSpPr>
          <p:nvPr/>
        </p:nvSpPr>
        <p:spPr>
          <a:xfrm>
            <a:off x="76200" y="4499770"/>
            <a:ext cx="8983980" cy="589693"/>
          </a:xfrm>
          <a:prstGeom prst="roundRect">
            <a:avLst>
              <a:gd name="adj" fmla="val 7752"/>
            </a:avLst>
          </a:prstGeom>
          <a:solidFill>
            <a:schemeClr val="tx2"/>
          </a:solidFill>
          <a:ln w="25400" cap="flat">
            <a:solidFill>
              <a:schemeClr val="tx2"/>
            </a:solidFill>
          </a:ln>
        </p:spPr>
        <p:txBody>
          <a:bodyPr vert="horz" lIns="72000" tIns="0" rIns="72000" bIns="0" numCol="1" spcCol="180000" rtlCol="0" anchor="ctr" anchorCtr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 cap="none" baseline="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1pPr>
            <a:lvl2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4pPr>
            <a:lvl5pPr marL="18000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>
                <a:latin typeface="DicSans" pitchFamily="50" charset="0"/>
              </a:rPr>
              <a:t>COUNTRIES INCLUDED: </a:t>
            </a:r>
            <a:r>
              <a:rPr lang="de-DE" sz="1200" b="1"/>
              <a:t>UK, Germany, France, Spain, Italy, Netherlands, Norway, Sweden, Poland, Austria, Switzerland, Finland, Denmark, Belgium, Portugal, Czech, Latvia, Bulgaria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4193906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WOK - CAMPAIGN package 2027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4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147980" y="3188856"/>
            <a:ext cx="1406514" cy="1471520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LANDING </a:t>
            </a: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PAGE</a:t>
            </a:r>
          </a:p>
        </p:txBody>
      </p:sp>
      <p:sp>
        <p:nvSpPr>
          <p:cNvPr id="45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5553236" y="1766129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4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MEDIA 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BUDGET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TBC</a:t>
            </a:r>
          </a:p>
        </p:txBody>
      </p:sp>
      <p:sp>
        <p:nvSpPr>
          <p:cNvPr id="46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851237" y="1732478"/>
            <a:ext cx="1548316" cy="1619876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tx2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VIDEO SPOT: YOUTUBE</a:t>
            </a: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META</a:t>
            </a:r>
          </a:p>
        </p:txBody>
      </p:sp>
      <p:sp>
        <p:nvSpPr>
          <p:cNvPr id="48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792000" y="3124200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6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ADS: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META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GOOGLE</a:t>
            </a:r>
          </a:p>
        </p:txBody>
      </p:sp>
      <p:sp>
        <p:nvSpPr>
          <p:cNvPr id="50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2213567" y="1770484"/>
            <a:ext cx="1483987" cy="1581870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txBody>
          <a:bodyPr/>
          <a:lstStyle/>
          <a:p>
            <a:endParaRPr lang="de-DE" dirty="0">
              <a:solidFill>
                <a:schemeClr val="accent3"/>
              </a:solidFill>
              <a:latin typeface="DicSans" pitchFamily="50" charset="0"/>
            </a:endParaRPr>
          </a:p>
          <a:p>
            <a:pPr algn="ctr"/>
            <a:endParaRPr lang="de-DE" dirty="0">
              <a:solidFill>
                <a:schemeClr val="accent3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3"/>
                </a:solidFill>
                <a:latin typeface="DicSans" pitchFamily="50" charset="0"/>
              </a:rPr>
              <a:t>WOK RECIPES</a:t>
            </a:r>
          </a:p>
        </p:txBody>
      </p:sp>
    </p:spTree>
    <p:extLst>
      <p:ext uri="{BB962C8B-B14F-4D97-AF65-F5344CB8AC3E}">
        <p14:creationId xmlns:p14="http://schemas.microsoft.com/office/powerpoint/2010/main" val="234989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Limited edition CAMPAIGN 2027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" y="4351898"/>
            <a:ext cx="8983980" cy="737566"/>
          </a:xfrm>
          <a:solidFill>
            <a:schemeClr val="tx2"/>
          </a:solidFill>
        </p:spPr>
        <p:txBody>
          <a:bodyPr/>
          <a:lstStyle/>
          <a:p>
            <a:r>
              <a:rPr lang="de-DE" sz="1200" b="1" dirty="0">
                <a:latin typeface="DicSans" pitchFamily="50" charset="0"/>
              </a:rPr>
              <a:t>COUNTRIES INCLUDED</a:t>
            </a:r>
          </a:p>
          <a:p>
            <a:r>
              <a:rPr lang="de-DE" sz="1200" b="1" dirty="0">
                <a:latin typeface="DicSans" pitchFamily="50" charset="0"/>
              </a:rPr>
              <a:t>UK, Germany, France, Spain, Italy, Netherlands, Norway, Sweden, Poland, Austria, Switzerland, Finland, Denmark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811501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1400834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8" y="849601"/>
            <a:ext cx="2788562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To stay top of mind of our users &amp; gain attention of new users</a:t>
            </a:r>
            <a:endParaRPr lang="en-US" sz="1050" b="1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196956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2541891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3148838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3753603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8" y="1461956"/>
            <a:ext cx="2788562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+mn-lt"/>
              </a:rPr>
              <a:t>Unique limited edition bottle &amp; story</a:t>
            </a:r>
            <a:endParaRPr lang="en-US" sz="1050" dirty="0">
              <a:latin typeface="+mn-lt"/>
            </a:endParaRP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7" y="2028217"/>
            <a:ext cx="2937123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New video </a:t>
            </a:r>
            <a:r>
              <a:rPr lang="de-DE" sz="1050" dirty="0"/>
              <a:t>promoting the story of this particular motif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6" y="2583149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March 2027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5" y="3165200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4 weeks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5" y="3777912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To be confirmed later</a:t>
            </a:r>
            <a:endParaRPr lang="en-US" sz="1050" dirty="0">
              <a:latin typeface="DicSans" pitchFamily="50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669267" y="1081238"/>
            <a:ext cx="1485414" cy="2819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3580" y="2842649"/>
            <a:ext cx="899160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DicSans" pitchFamily="50" charset="0"/>
              </a:rPr>
              <a:t>?</a:t>
            </a:r>
            <a:endParaRPr lang="en-US" sz="4400" dirty="0">
              <a:latin typeface="Dic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49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Limited edition - CAMPAIGN package 2027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4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1826329" y="2101098"/>
            <a:ext cx="1610586" cy="168502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endParaRPr lang="de-DE" dirty="0">
              <a:solidFill>
                <a:schemeClr val="accent5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LANDING </a:t>
            </a:r>
          </a:p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PAGE</a:t>
            </a:r>
          </a:p>
        </p:txBody>
      </p:sp>
      <p:sp>
        <p:nvSpPr>
          <p:cNvPr id="45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435385" y="3493662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4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MEDIA 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BUDGET</a:t>
            </a:r>
          </a:p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DicSans" pitchFamily="50" charset="0"/>
              </a:rPr>
              <a:t>TBC</a:t>
            </a:r>
          </a:p>
        </p:txBody>
      </p:sp>
      <p:sp>
        <p:nvSpPr>
          <p:cNvPr id="46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3560483" y="2166246"/>
            <a:ext cx="1548316" cy="1619876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de-DE" dirty="0">
              <a:solidFill>
                <a:schemeClr val="tx2">
                  <a:lumMod val="75000"/>
                </a:schemeClr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VIDEO SPOT: YOUTUBE</a:t>
            </a:r>
          </a:p>
          <a:p>
            <a:pPr algn="ctr"/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DicSans" pitchFamily="50" charset="0"/>
              </a:rPr>
              <a:t>META</a:t>
            </a:r>
          </a:p>
        </p:txBody>
      </p:sp>
      <p:sp>
        <p:nvSpPr>
          <p:cNvPr id="48" name="Freihandform 8">
            <a:extLst>
              <a:ext uri="{FF2B5EF4-FFF2-40B4-BE49-F238E27FC236}">
                <a16:creationId xmlns:a16="http://schemas.microsoft.com/office/drawing/2014/main" id="{3F8FADAB-479A-A7BB-DB02-FDF53EC071A1}"/>
              </a:ext>
            </a:extLst>
          </p:cNvPr>
          <p:cNvSpPr>
            <a:spLocks noChangeAspect="1"/>
          </p:cNvSpPr>
          <p:nvPr/>
        </p:nvSpPr>
        <p:spPr>
          <a:xfrm>
            <a:off x="4435385" y="906132"/>
            <a:ext cx="1483987" cy="1552574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txBody>
          <a:bodyPr/>
          <a:lstStyle/>
          <a:p>
            <a:pPr algn="ctr"/>
            <a:endParaRPr lang="de-DE" dirty="0">
              <a:solidFill>
                <a:schemeClr val="accent6"/>
              </a:solidFill>
              <a:latin typeface="DicSans" pitchFamily="50" charset="0"/>
            </a:endParaRP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ADS: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META</a:t>
            </a:r>
          </a:p>
          <a:p>
            <a:pPr algn="ctr"/>
            <a:r>
              <a:rPr lang="de-DE" dirty="0">
                <a:solidFill>
                  <a:schemeClr val="accent6"/>
                </a:solidFill>
                <a:latin typeface="DicSans" pitchFamily="50" charset="0"/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96277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74419" y="876298"/>
            <a:ext cx="1150619" cy="38004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noFill/>
          </a:ln>
          <a:effectLst>
            <a:softEdge rad="63500"/>
          </a:effectLst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25040" y="876299"/>
            <a:ext cx="3589020" cy="3800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  <a:effectLst>
            <a:softEdge rad="63500"/>
          </a:effectLst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14060" y="876300"/>
            <a:ext cx="2886678" cy="3800474"/>
          </a:xfrm>
          <a:prstGeom prst="rect">
            <a:avLst/>
          </a:prstGeom>
          <a:solidFill>
            <a:schemeClr val="bg2"/>
          </a:solidFill>
          <a:ln w="0">
            <a:noFill/>
          </a:ln>
          <a:effectLst>
            <a:softEdge rad="63500"/>
          </a:effectLst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/>
              <a:t> yearly recipes plan 2026-27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4349" y="3649980"/>
            <a:ext cx="628261" cy="93726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de-DE" sz="1400" dirty="0">
                <a:latin typeface="DicSans" pitchFamily="50" charset="0"/>
              </a:rPr>
              <a:t>2027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CF50E8B-EFD0-106F-684C-40C860DB61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610" y="663051"/>
            <a:ext cx="8044710" cy="4160410"/>
          </a:xfrm>
          <a:ln>
            <a:noFill/>
          </a:ln>
        </p:spPr>
        <p:txBody>
          <a:bodyPr/>
          <a:lstStyle/>
          <a:p>
            <a:pPr algn="l"/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DicSans" pitchFamily="50" charset="0"/>
              </a:rPr>
              <a:t>APRIL		CURRY – international     			</a:t>
            </a:r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ramen, kimchi </a:t>
            </a:r>
          </a:p>
          <a:p>
            <a:pPr algn="l"/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DicSans" pitchFamily="50" charset="0"/>
              </a:rPr>
              <a:t>MAY 		ASPARAGUS  				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DicSans Book" pitchFamily="50" charset="0"/>
              </a:rPr>
              <a:t>all products</a:t>
            </a:r>
          </a:p>
          <a:p>
            <a:pPr algn="l"/>
            <a:r>
              <a:rPr lang="de-DE" sz="1400" dirty="0">
                <a:solidFill>
                  <a:schemeClr val="tx2"/>
                </a:solidFill>
                <a:latin typeface="DicSans" pitchFamily="50" charset="0"/>
              </a:rPr>
              <a:t>JUNE		OUTDOOR  DISHES – campaign 		</a:t>
            </a:r>
            <a:r>
              <a:rPr lang="de-DE" sz="1400" dirty="0">
                <a:solidFill>
                  <a:schemeClr val="tx2"/>
                </a:solidFill>
                <a:latin typeface="+mn-lt"/>
              </a:rPr>
              <a:t>all products</a:t>
            </a:r>
            <a:endParaRPr lang="de-DE" sz="1400" dirty="0">
              <a:solidFill>
                <a:schemeClr val="tx2"/>
              </a:solidFill>
              <a:latin typeface="DicSans" pitchFamily="50" charset="0"/>
            </a:endParaRPr>
          </a:p>
          <a:p>
            <a:pPr algn="l"/>
            <a:r>
              <a:rPr lang="de-DE" sz="1400" dirty="0">
                <a:solidFill>
                  <a:schemeClr val="accent3"/>
                </a:solidFill>
                <a:latin typeface="DicSans" pitchFamily="50" charset="0"/>
              </a:rPr>
              <a:t>JULY		FROZEN DESSERTS			</a:t>
            </a:r>
            <a:r>
              <a:rPr lang="de-DE" sz="1400" dirty="0">
                <a:solidFill>
                  <a:schemeClr val="accent3"/>
                </a:solidFill>
                <a:latin typeface="+mn-lt"/>
              </a:rPr>
              <a:t>soy, ponzu, mirin</a:t>
            </a:r>
            <a:endParaRPr lang="de-DE" sz="1400" dirty="0">
              <a:solidFill>
                <a:schemeClr val="accent3"/>
              </a:solidFill>
              <a:latin typeface="DicSans" pitchFamily="50" charset="0"/>
            </a:endParaRPr>
          </a:p>
          <a:p>
            <a:pPr algn="l"/>
            <a:r>
              <a:rPr lang="de-DE" sz="1400" dirty="0">
                <a:solidFill>
                  <a:schemeClr val="bg2">
                    <a:lumMod val="75000"/>
                  </a:schemeClr>
                </a:solidFill>
                <a:latin typeface="DicSans" pitchFamily="50" charset="0"/>
              </a:rPr>
              <a:t>AUGUST		AIR FRYER RECIPES &amp; DIPS			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all products </a:t>
            </a:r>
          </a:p>
          <a:p>
            <a:pPr algn="l"/>
            <a:r>
              <a:rPr lang="de-DE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DicSans" pitchFamily="50" charset="0"/>
              </a:rPr>
              <a:t>SEPTEMBER	MEAL PREPS for weekends			</a:t>
            </a:r>
            <a:r>
              <a:rPr lang="de-DE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soy, LS</a:t>
            </a:r>
          </a:p>
          <a:p>
            <a:pPr algn="l"/>
            <a:r>
              <a:rPr lang="de-DE" sz="1400" dirty="0">
                <a:solidFill>
                  <a:srgbClr val="FFC000"/>
                </a:solidFill>
                <a:latin typeface="DicSans" pitchFamily="50" charset="0"/>
              </a:rPr>
              <a:t>OCTOBER	PUMPKIN 				</a:t>
            </a:r>
            <a:r>
              <a:rPr lang="de-DE" sz="1400" dirty="0">
                <a:solidFill>
                  <a:srgbClr val="FFC000"/>
                </a:solidFill>
                <a:latin typeface="+mn-lt"/>
              </a:rPr>
              <a:t>all products </a:t>
            </a:r>
          </a:p>
          <a:p>
            <a:pPr algn="l"/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DicSans" pitchFamily="50" charset="0"/>
              </a:rPr>
              <a:t>NOVEMBER	SIMPLE OVEN RECIPES			</a:t>
            </a:r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all products </a:t>
            </a:r>
            <a:endParaRPr lang="de-DE" sz="1400" dirty="0">
              <a:solidFill>
                <a:schemeClr val="accent4">
                  <a:lumMod val="50000"/>
                </a:schemeClr>
              </a:solidFill>
              <a:latin typeface="DicSans" pitchFamily="50" charset="0"/>
            </a:endParaRPr>
          </a:p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  <a:latin typeface="DicSans" pitchFamily="50" charset="0"/>
              </a:rPr>
              <a:t>DECEMBER	FESTIVE APPETIZERS &amp; SNACKS		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soy sauce</a:t>
            </a:r>
          </a:p>
          <a:p>
            <a:pPr algn="l"/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DicSans" pitchFamily="50" charset="0"/>
              </a:rPr>
              <a:t>JANUARY	HOME MADE FOOD – TVC recipes		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soy &amp; other products</a:t>
            </a:r>
          </a:p>
          <a:p>
            <a:pPr algn="l"/>
            <a:r>
              <a:rPr lang="de-DE" sz="1400" dirty="0">
                <a:solidFill>
                  <a:schemeClr val="accent5">
                    <a:lumMod val="75000"/>
                  </a:schemeClr>
                </a:solidFill>
                <a:latin typeface="DicSans" pitchFamily="50" charset="0"/>
              </a:rPr>
              <a:t>FEBRUARY	WOK / TERIYAKI recipes – campaign		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soy sauce/Teriyaki range</a:t>
            </a:r>
          </a:p>
          <a:p>
            <a:pPr algn="l"/>
            <a:r>
              <a:rPr lang="de-DE" sz="1400" dirty="0">
                <a:solidFill>
                  <a:schemeClr val="accent1">
                    <a:lumMod val="75000"/>
                  </a:schemeClr>
                </a:solidFill>
                <a:latin typeface="DicSans" pitchFamily="50" charset="0"/>
              </a:rPr>
              <a:t>MARCH		ONE POT – 5 ingredients recipes 		</a:t>
            </a:r>
            <a:r>
              <a:rPr lang="de-DE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products 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4350" y="876298"/>
            <a:ext cx="628261" cy="270510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400" dirty="0">
                <a:latin typeface="DicSans" pitchFamily="50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81697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CBD6D7-7F11-B7E5-3F39-CDC88500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4B7B82-81D4-4488-9D7C-298AF26C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Food service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83A749-476D-52EE-BB54-74477C7A01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775" y="900116"/>
            <a:ext cx="8426450" cy="216425"/>
          </a:xfrm>
        </p:spPr>
        <p:txBody>
          <a:bodyPr/>
          <a:lstStyle/>
          <a:p>
            <a:r>
              <a:rPr lang="de-DE" sz="2000" dirty="0"/>
              <a:t>Central activities for gastronomy users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0D5F51-A2A2-98AB-06B8-8E70736ECC2C}"/>
              </a:ext>
            </a:extLst>
          </p:cNvPr>
          <p:cNvSpPr txBox="1">
            <a:spLocks noChangeAspect="1"/>
          </p:cNvSpPr>
          <p:nvPr/>
        </p:nvSpPr>
        <p:spPr>
          <a:xfrm>
            <a:off x="7429501" y="315134"/>
            <a:ext cx="1097279" cy="1147993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1"/>
                </a:solidFill>
                <a:latin typeface="DicSans SemiBold" pitchFamily="2" charset="77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SzPct val="120000"/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4pPr>
            <a:lvl5pPr marL="180000" indent="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6600" dirty="0">
                <a:solidFill>
                  <a:srgbClr val="DD7900"/>
                </a:solidFill>
                <a:latin typeface="DicSans" pitchFamily="2" charset="77"/>
              </a:rPr>
              <a:t>2b</a:t>
            </a:r>
          </a:p>
        </p:txBody>
      </p:sp>
    </p:spTree>
    <p:extLst>
      <p:ext uri="{BB962C8B-B14F-4D97-AF65-F5344CB8AC3E}">
        <p14:creationId xmlns:p14="http://schemas.microsoft.com/office/powerpoint/2010/main" val="229881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/>
              <a:t>Food service: yearly recipes plan 2026-27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3001" y="3092390"/>
            <a:ext cx="8589149" cy="412690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r>
              <a:rPr lang="de-DE" sz="1600" b="1" dirty="0">
                <a:latin typeface="DicSans" pitchFamily="50" charset="0"/>
              </a:rPr>
              <a:t>PRODUCTS  PROMOTED IN THE RECIPES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43494" y="2516250"/>
            <a:ext cx="1047717" cy="4142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de-DE" sz="1400" dirty="0">
                <a:latin typeface="DicSans" pitchFamily="50" charset="0"/>
              </a:rPr>
              <a:t>JUNE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3314" y="2513997"/>
            <a:ext cx="1101746" cy="4142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de-DE" sz="1400" dirty="0">
                <a:latin typeface="DicSans" pitchFamily="50" charset="0"/>
              </a:rPr>
              <a:t>SEPTEMBER</a:t>
            </a: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2194" y="2513997"/>
            <a:ext cx="1062794" cy="4142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de-DE" sz="1400" dirty="0">
                <a:latin typeface="DicSans" pitchFamily="50" charset="0"/>
              </a:rPr>
              <a:t>DECEMBER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0583E386-E985-4468-938C-7A5B00EBC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624" y="952522"/>
            <a:ext cx="1909245" cy="1444152"/>
          </a:xfrm>
        </p:spPr>
        <p:txBody>
          <a:bodyPr/>
          <a:lstStyle/>
          <a:p>
            <a:r>
              <a:rPr lang="de-DE" sz="1400" dirty="0"/>
              <a:t>superfoods</a:t>
            </a:r>
          </a:p>
          <a:p>
            <a:pPr lvl="1"/>
            <a:r>
              <a:rPr lang="de-DE" sz="1100" dirty="0"/>
              <a:t>Combination of superfoods with umami and Kikkoman sauces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0583E386-E985-4468-938C-7A5B00EBC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1631" y="939358"/>
            <a:ext cx="1909245" cy="1444152"/>
          </a:xfrm>
          <a:solidFill>
            <a:schemeClr val="accent6"/>
          </a:solidFill>
        </p:spPr>
        <p:txBody>
          <a:bodyPr/>
          <a:lstStyle/>
          <a:p>
            <a:r>
              <a:rPr lang="de-DE" sz="1400" dirty="0"/>
              <a:t>Mushrooms reloaded</a:t>
            </a:r>
          </a:p>
          <a:p>
            <a:pPr lvl="1"/>
            <a:r>
              <a:rPr lang="de-DE" sz="1100" dirty="0"/>
              <a:t>Autumn season with mushrooms in focus with fusion touch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0583E386-E985-4468-938C-7A5B00EBC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3251" y="952161"/>
            <a:ext cx="1909245" cy="1444152"/>
          </a:xfrm>
          <a:solidFill>
            <a:schemeClr val="accent4"/>
          </a:solidFill>
        </p:spPr>
        <p:txBody>
          <a:bodyPr/>
          <a:lstStyle/>
          <a:p>
            <a:r>
              <a:rPr lang="de-DE" sz="1400" dirty="0"/>
              <a:t>Forest, river &amp; meadow</a:t>
            </a:r>
          </a:p>
          <a:p>
            <a:pPr lvl="1"/>
            <a:r>
              <a:rPr lang="de-DE" sz="1100" dirty="0"/>
              <a:t>Creative recipes with ingredients from the nature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0583E386-E985-4468-938C-7A5B00EBC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978" y="939062"/>
            <a:ext cx="1909245" cy="1444152"/>
          </a:xfrm>
          <a:solidFill>
            <a:schemeClr val="accent3"/>
          </a:solidFill>
        </p:spPr>
        <p:txBody>
          <a:bodyPr/>
          <a:lstStyle/>
          <a:p>
            <a:r>
              <a:rPr lang="de-DE" sz="1400" dirty="0"/>
              <a:t>south east asian </a:t>
            </a:r>
          </a:p>
          <a:p>
            <a:r>
              <a:rPr lang="de-DE" sz="1400" dirty="0"/>
              <a:t>inspiration</a:t>
            </a:r>
          </a:p>
          <a:p>
            <a:pPr lvl="1"/>
            <a:r>
              <a:rPr lang="de-DE" sz="1100" dirty="0"/>
              <a:t>Mix of creative Asian ideas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3861" y="2513997"/>
            <a:ext cx="1056090" cy="4142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de-DE" sz="1400" dirty="0">
                <a:latin typeface="DicSans" pitchFamily="50" charset="0"/>
              </a:rPr>
              <a:t>MARCH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472" y="3593172"/>
            <a:ext cx="635566" cy="14875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67" y="3627378"/>
            <a:ext cx="490170" cy="14375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065" y="3645013"/>
            <a:ext cx="513328" cy="14125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653" y="3589561"/>
            <a:ext cx="489979" cy="15131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976" y="3600564"/>
            <a:ext cx="564462" cy="1472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566" y="3630839"/>
            <a:ext cx="488801" cy="14499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329" y="3636379"/>
            <a:ext cx="515612" cy="14613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3909" y="3619866"/>
            <a:ext cx="485412" cy="14450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9817" y="3666980"/>
            <a:ext cx="535659" cy="1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70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Food service brochure: asian expert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16132" y="2592065"/>
            <a:ext cx="4625481" cy="412690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PRODUCTS  PROMOTED IN THE RECIPES: full range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3707" y="925160"/>
            <a:ext cx="2846347" cy="412690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15 RECIPES for Asian flavors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6" y="3254889"/>
            <a:ext cx="535659" cy="1441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465" y="3237364"/>
            <a:ext cx="496014" cy="1454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76" y="3212305"/>
            <a:ext cx="635566" cy="14875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78" y="3241563"/>
            <a:ext cx="483895" cy="14352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73" y="3264423"/>
            <a:ext cx="513328" cy="14125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42" y="3235165"/>
            <a:ext cx="515612" cy="14613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201" y="3254889"/>
            <a:ext cx="485412" cy="1445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1937" y="3262171"/>
            <a:ext cx="488801" cy="1449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8326" y="3239289"/>
            <a:ext cx="564462" cy="1472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926" y="3180164"/>
            <a:ext cx="489979" cy="1513171"/>
          </a:xfrm>
          <a:prstGeom prst="rect">
            <a:avLst/>
          </a:prstGeom>
        </p:spPr>
      </p:pic>
      <p:sp>
        <p:nvSpPr>
          <p:cNvPr id="32" name="Freihandform 4">
            <a:extLst>
              <a:ext uri="{FF2B5EF4-FFF2-40B4-BE49-F238E27FC236}">
                <a16:creationId xmlns:a16="http://schemas.microsoft.com/office/drawing/2014/main" id="{6CD504A2-151C-1354-355F-C1690432CA1A}"/>
              </a:ext>
            </a:extLst>
          </p:cNvPr>
          <p:cNvSpPr>
            <a:spLocks noChangeAspect="1"/>
          </p:cNvSpPr>
          <p:nvPr/>
        </p:nvSpPr>
        <p:spPr>
          <a:xfrm>
            <a:off x="6869646" y="2884662"/>
            <a:ext cx="1921156" cy="2009948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txBody>
          <a:bodyPr/>
          <a:lstStyle/>
          <a:p>
            <a:endParaRPr lang="de-DE" sz="1600" dirty="0">
              <a:solidFill>
                <a:schemeClr val="bg1"/>
              </a:solidFill>
              <a:latin typeface="DicSans" pitchFamily="50" charset="0"/>
            </a:endParaRPr>
          </a:p>
          <a:p>
            <a:pPr algn="ctr"/>
            <a:endParaRPr lang="de-DE" sz="1600" dirty="0">
              <a:solidFill>
                <a:schemeClr val="bg1"/>
              </a:solidFill>
              <a:latin typeface="DicSans" pitchFamily="50" charset="0"/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DicSans" pitchFamily="50" charset="0"/>
              </a:rPr>
              <a:t>How to create easy menus with most actual Asian trends 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3707" y="1489895"/>
            <a:ext cx="3454133" cy="41269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LAUNCH OF RECIPES: January 2026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3752" y="2047514"/>
            <a:ext cx="4041261" cy="41269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LAUNCH OF BROCHURE: May 2026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025" y="876591"/>
            <a:ext cx="1508301" cy="21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4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795E8-DD24-E8BB-14A2-3BF91BC2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99415"/>
            <a:ext cx="6715125" cy="1721541"/>
          </a:xfrm>
        </p:spPr>
        <p:txBody>
          <a:bodyPr/>
          <a:lstStyle/>
          <a:p>
            <a:r>
              <a:rPr lang="de-DE" dirty="0"/>
              <a:t>2025-2026: Up-date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C8593-59C9-6FBB-A42D-007708D03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2219248"/>
            <a:ext cx="6715125" cy="1979372"/>
          </a:xfrm>
        </p:spPr>
        <p:txBody>
          <a:bodyPr/>
          <a:lstStyle/>
          <a:p>
            <a:r>
              <a:rPr lang="de-DE" dirty="0">
                <a:latin typeface="DicSans" pitchFamily="50" charset="0"/>
              </a:rPr>
              <a:t>Ongoing projects and upcoming campaigns:</a:t>
            </a:r>
          </a:p>
          <a:p>
            <a:r>
              <a:rPr lang="de-DE" dirty="0"/>
              <a:t>Limited edition 2026</a:t>
            </a:r>
          </a:p>
          <a:p>
            <a:r>
              <a:rPr lang="de-DE" dirty="0"/>
              <a:t>Vegan brochure for FS</a:t>
            </a:r>
          </a:p>
          <a:p>
            <a:r>
              <a:rPr lang="de-DE" dirty="0"/>
              <a:t>Announcement: TVC 2027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F3543D-8E82-3154-2BBC-9358FAF4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b="1" dirty="0">
                <a:latin typeface="DicSans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9571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795E8-DD24-E8BB-14A2-3BF91BC2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WHAT's NEW? </a:t>
            </a:r>
            <a:br>
              <a:rPr lang="de-DE" dirty="0"/>
            </a:br>
            <a:r>
              <a:rPr lang="de-DE" dirty="0"/>
              <a:t>MATERIALS &amp; TOOLS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F3543D-8E82-3154-2BBC-9358FAF4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6465" y="290195"/>
            <a:ext cx="1584000" cy="1657210"/>
          </a:xfrm>
          <a:solidFill>
            <a:schemeClr val="bg1"/>
          </a:solidFill>
        </p:spPr>
        <p:txBody>
          <a:bodyPr/>
          <a:lstStyle/>
          <a:p>
            <a:r>
              <a:rPr lang="de-DE" dirty="0">
                <a:latin typeface="DicSans" pitchFamily="2" charset="77"/>
              </a:rPr>
              <a:t>3</a:t>
            </a:r>
            <a:endParaRPr lang="de-DE" b="1" dirty="0"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8931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SOCIAL MEDIA CAMPAIGN PACKAGES: YUZU &amp; RAMEN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89" y="683766"/>
            <a:ext cx="2384349" cy="4320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99" y="2381945"/>
            <a:ext cx="4952961" cy="2528829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883A749-476D-52EE-BB54-74477C7A01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0395" y="746760"/>
            <a:ext cx="6179185" cy="1143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Animation video 15s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Key Visual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Social Media assets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Open files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Ready to use in EN or to adjust for local needs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10515" y="220476"/>
            <a:ext cx="1409065" cy="1535925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de-DE" sz="1800" dirty="0">
              <a:solidFill>
                <a:schemeClr val="bg1"/>
              </a:solidFill>
              <a:latin typeface="DicSans" pitchFamily="2" charset="77"/>
            </a:endParaRP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DicSans" pitchFamily="2" charset="77"/>
              </a:rPr>
              <a:t>available in Canto!</a:t>
            </a:r>
            <a:endParaRPr lang="de-DE" sz="1800" b="1" dirty="0">
              <a:solidFill>
                <a:schemeClr val="bg1"/>
              </a:solidFill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8695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7" name="Kikkoman_YUZU_video_2025_1920x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SOCIAL MEDIA CAMPAIGN PACKAGES: YUZU &amp; RAMEN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9" name="Google Shape;995;p132" title="What is Yuzu_1200x150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13570" y="1562347"/>
            <a:ext cx="1730770" cy="220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0;p131" title="Kikkoman_PONZU_video_2025_1080x1920_v5_PonzuExplosi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62" y="876300"/>
            <a:ext cx="2139078" cy="390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07;p133" title="Kikkoman_RAMEN_video_2025_1080x1920_HowToRamen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0416" y="944119"/>
            <a:ext cx="2073670" cy="373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9;p134" title="Story_Pick your rame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1959" y="716527"/>
            <a:ext cx="2033266" cy="3558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132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SOCIAL MEDIA CAMPAIGN PACKAGES: 3 SOY SAUCES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805" y="913060"/>
            <a:ext cx="2012170" cy="340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4" y="1584960"/>
            <a:ext cx="2033098" cy="3423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311" y="1521248"/>
            <a:ext cx="2022870" cy="3389526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52359" y="167639"/>
            <a:ext cx="1374355" cy="1574025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de-DE" sz="1800" dirty="0">
              <a:solidFill>
                <a:schemeClr val="bg1"/>
              </a:solidFill>
              <a:latin typeface="DicSans" pitchFamily="2" charset="77"/>
            </a:endParaRP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DicSans" pitchFamily="2" charset="77"/>
              </a:rPr>
              <a:t>available in Canto!</a:t>
            </a:r>
            <a:endParaRPr lang="de-DE" sz="1800" b="1" dirty="0">
              <a:solidFill>
                <a:schemeClr val="bg1"/>
              </a:solidFill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4191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SOCIAL MEDIA CAMPAIGN PACKAGES: 3 SOY SAUCES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9" name="Google Shape;967;p130" title="Different needs _ALL Slide 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8775" y="1516381"/>
            <a:ext cx="1750107" cy="227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68;p130" title="Different needs_YOU Slide 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996" y="1516380"/>
            <a:ext cx="1813148" cy="227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64;p130" title="Different needs_NEED Slide 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258" y="1516381"/>
            <a:ext cx="1814065" cy="227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65;p130" title="Different Needs Slide 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7892" y="1516380"/>
            <a:ext cx="1997270" cy="2271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015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AdS FOR CONSUMERS: on-OFF concept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556"/>
            <a:ext cx="5966460" cy="408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24" y="1058556"/>
            <a:ext cx="2913296" cy="4076398"/>
          </a:xfrm>
          <a:prstGeom prst="rect">
            <a:avLst/>
          </a:prstGeom>
        </p:spPr>
      </p:pic>
      <p:pic>
        <p:nvPicPr>
          <p:cNvPr id="7" name="Google Shape;1057;p138" title="Zeichenfläche 1 Kopie 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1899" y="129540"/>
            <a:ext cx="1410641" cy="8608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90941" y="331173"/>
            <a:ext cx="1066165" cy="1216142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de-DE" sz="1600" dirty="0">
              <a:solidFill>
                <a:schemeClr val="bg1"/>
              </a:solidFill>
              <a:latin typeface="DicSans" pitchFamily="2" charset="77"/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DicSans" pitchFamily="2" charset="77"/>
              </a:rPr>
              <a:t>available in Canto!</a:t>
            </a:r>
            <a:endParaRPr lang="de-DE" sz="1600" b="1" dirty="0">
              <a:solidFill>
                <a:schemeClr val="bg1"/>
              </a:solidFill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6236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AdS FOR CONSUMERS: on-OFF concept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28" y="749120"/>
            <a:ext cx="6143172" cy="4009053"/>
          </a:xfrm>
          <a:prstGeom prst="rect">
            <a:avLst/>
          </a:prstGeom>
        </p:spPr>
      </p:pic>
      <p:pic>
        <p:nvPicPr>
          <p:cNvPr id="5" name="Google Shape;1057;p138" title="Zeichenfläche 1 Kopie 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2758" y="68580"/>
            <a:ext cx="1551241" cy="925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44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AdS FOR CONSUMERS: on-OFF concept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5" name="Google Shape;1070;p140" title="Bildschirmfoto 2025-05-19 um 15.37.2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450" y="817247"/>
            <a:ext cx="2817770" cy="38328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1069;p140" title="Bildschirmfoto 2025-05-19 um 15.37.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3275" y="781048"/>
            <a:ext cx="2821885" cy="38690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1071;p140" title="Zeichenfläche 1 Kopie 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0818" y="261412"/>
            <a:ext cx="1294407" cy="8032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90818" y="2168596"/>
            <a:ext cx="1127402" cy="1176583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de-DE" sz="1600" dirty="0">
              <a:solidFill>
                <a:schemeClr val="bg1"/>
              </a:solidFill>
              <a:latin typeface="DicSans" pitchFamily="2" charset="77"/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DicSans" pitchFamily="2" charset="77"/>
              </a:rPr>
              <a:t>available in Canto!</a:t>
            </a:r>
            <a:endParaRPr lang="de-DE" sz="1600" b="1" dirty="0">
              <a:solidFill>
                <a:schemeClr val="bg1"/>
              </a:solidFill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2769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AdS FOR CONSUMERS: real fans concept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0" y="1107321"/>
            <a:ext cx="5793280" cy="3948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66" y="1109509"/>
            <a:ext cx="2798854" cy="3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0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27;p109" title="activity_plan_2025-2026_Vienna (1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61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01CB9-BA3C-44C6-C8F6-385CA823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AdS FOR CONSUMERS: real fans concept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F2B88-D0C3-973E-741E-88A78B4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40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93" y="761565"/>
            <a:ext cx="6601014" cy="4149209"/>
          </a:xfrm>
          <a:prstGeom prst="rect">
            <a:avLst/>
          </a:prstGeom>
        </p:spPr>
      </p:pic>
      <p:pic>
        <p:nvPicPr>
          <p:cNvPr id="5" name="Google Shape;1088;p143" title="Zeichenfläche 1 Kopie 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2902" y="50"/>
            <a:ext cx="1218876" cy="7619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6553735-E3B8-108C-B674-8BB2782D1C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13125" y="2027555"/>
            <a:ext cx="1016575" cy="1081405"/>
          </a:xfrm>
          <a:custGeom>
            <a:avLst/>
            <a:gdLst>
              <a:gd name="connsiteX0" fmla="*/ 900360 w 1799280"/>
              <a:gd name="connsiteY0" fmla="*/ 0 h 1882440"/>
              <a:gd name="connsiteX1" fmla="*/ 1799280 w 1799280"/>
              <a:gd name="connsiteY1" fmla="*/ 440280 h 1882440"/>
              <a:gd name="connsiteX2" fmla="*/ 1799280 w 1799280"/>
              <a:gd name="connsiteY2" fmla="*/ 1432440 h 1882440"/>
              <a:gd name="connsiteX3" fmla="*/ 900000 w 1799280"/>
              <a:gd name="connsiteY3" fmla="*/ 1882440 h 1882440"/>
              <a:gd name="connsiteX4" fmla="*/ 0 w 1799280"/>
              <a:gd name="connsiteY4" fmla="*/ 1432440 h 1882440"/>
              <a:gd name="connsiteX5" fmla="*/ 0 w 1799280"/>
              <a:gd name="connsiteY5" fmla="*/ 440280 h 1882440"/>
              <a:gd name="connsiteX6" fmla="*/ 900360 w 1799280"/>
              <a:gd name="connsiteY6" fmla="*/ 0 h 18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280" h="1882440">
                <a:moveTo>
                  <a:pt x="900360" y="0"/>
                </a:moveTo>
                <a:cubicBezTo>
                  <a:pt x="1200240" y="146880"/>
                  <a:pt x="1499760" y="293400"/>
                  <a:pt x="1799280" y="440280"/>
                </a:cubicBezTo>
                <a:cubicBezTo>
                  <a:pt x="1799280" y="771120"/>
                  <a:pt x="1799280" y="1101600"/>
                  <a:pt x="1799280" y="1432440"/>
                </a:cubicBezTo>
                <a:cubicBezTo>
                  <a:pt x="1499400" y="1582560"/>
                  <a:pt x="1199520" y="1732320"/>
                  <a:pt x="900000" y="1882440"/>
                </a:cubicBezTo>
                <a:cubicBezTo>
                  <a:pt x="599760" y="1732320"/>
                  <a:pt x="299880" y="1582560"/>
                  <a:pt x="0" y="1432440"/>
                </a:cubicBezTo>
                <a:lnTo>
                  <a:pt x="0" y="440280"/>
                </a:lnTo>
                <a:cubicBezTo>
                  <a:pt x="300240" y="293400"/>
                  <a:pt x="600480" y="146880"/>
                  <a:pt x="90036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de-DE" sz="1400" dirty="0">
              <a:solidFill>
                <a:schemeClr val="bg1"/>
              </a:solidFill>
              <a:latin typeface="DicSans" pitchFamily="2" charset="77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DicSans" pitchFamily="2" charset="77"/>
              </a:rPr>
              <a:t>available in Canto!</a:t>
            </a:r>
            <a:endParaRPr lang="de-DE" sz="1400" b="1" dirty="0">
              <a:solidFill>
                <a:schemeClr val="bg1"/>
              </a:solidFill>
              <a:latin typeface="Dic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0728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KIKKOMAN FOOD TRUCK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6" y="833645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6" y="1423466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797040" y="849601"/>
            <a:ext cx="2263140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Promotion of Kikkoman products along with exchange of international flavors, </a:t>
            </a:r>
            <a:r>
              <a:rPr lang="de-DE" sz="1050" b="1" u="sng" dirty="0"/>
              <a:t>increase of brand visibility offline across Europe</a:t>
            </a:r>
            <a:endParaRPr lang="en-US" sz="1050" b="1" u="sng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5" y="198930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4" y="2564505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445" y="3192219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46066" y="3791862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19900" y="1461956"/>
            <a:ext cx="1903698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United in taste: mix of foods, places &amp; cultures </a:t>
            </a:r>
            <a:endParaRPr lang="en-US" sz="1050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27520" y="2028217"/>
            <a:ext cx="199376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Branded Food Truck &amp; social media coverage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42760" y="2583149"/>
            <a:ext cx="1756437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April 2026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42761" y="3165200"/>
            <a:ext cx="2122200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 Book" pitchFamily="50" charset="0"/>
              </a:rPr>
              <a:t>All fiscal year 2026/2027</a:t>
            </a:r>
            <a:endParaRPr lang="en-US" sz="1050" dirty="0">
              <a:latin typeface="DicSans Book" pitchFamily="50" charset="0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5E4F827C-C41B-84F3-BF20-740D6FFFF9B5}"/>
              </a:ext>
            </a:extLst>
          </p:cNvPr>
          <p:cNvSpPr txBox="1">
            <a:spLocks/>
          </p:cNvSpPr>
          <p:nvPr/>
        </p:nvSpPr>
        <p:spPr>
          <a:xfrm>
            <a:off x="76200" y="4499770"/>
            <a:ext cx="8983980" cy="589693"/>
          </a:xfrm>
          <a:prstGeom prst="roundRect">
            <a:avLst>
              <a:gd name="adj" fmla="val 7752"/>
            </a:avLst>
          </a:prstGeom>
          <a:solidFill>
            <a:schemeClr val="tx2"/>
          </a:solidFill>
          <a:ln w="25400" cap="flat">
            <a:solidFill>
              <a:schemeClr val="tx2"/>
            </a:solidFill>
          </a:ln>
        </p:spPr>
        <p:txBody>
          <a:bodyPr vert="horz" lIns="72000" tIns="0" rIns="72000" bIns="0" numCol="1" spcCol="180000" rtlCol="0" anchor="ctr" anchorCtr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 cap="none" baseline="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1pPr>
            <a:lvl2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4pPr>
            <a:lvl5pPr marL="18000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>
                <a:latin typeface="DicSans" pitchFamily="50" charset="0"/>
              </a:rPr>
              <a:t>COUNTRIES INCLUDED: all European countries!</a:t>
            </a:r>
            <a:endParaRPr lang="de-DE" sz="1200" b="1" dirty="0"/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842761" y="3747251"/>
            <a:ext cx="2122200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 Book" pitchFamily="50" charset="0"/>
              </a:rPr>
              <a:t>Local costs: km, driver and event costs</a:t>
            </a:r>
            <a:endParaRPr lang="en-US" sz="1050" dirty="0">
              <a:latin typeface="DicSans Book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51" y="1617041"/>
            <a:ext cx="4647061" cy="2595256"/>
          </a:xfrm>
          <a:prstGeom prst="rect">
            <a:avLst/>
          </a:prstGeom>
        </p:spPr>
      </p:pic>
      <p:pic>
        <p:nvPicPr>
          <p:cNvPr id="19" name="Google Shape;837;p122" title="Zeichenfläche 1 Kopie 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57" y="767132"/>
            <a:ext cx="1730698" cy="973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613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KIKKOMAN FOOD TRUCK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21" name="Google Shape;854;p123" title="VON VORNE.png"/>
          <p:cNvPicPr preferRelativeResize="0"/>
          <p:nvPr/>
        </p:nvPicPr>
        <p:blipFill rotWithShape="1">
          <a:blip r:embed="rId2">
            <a:alphaModFix/>
          </a:blip>
          <a:srcRect l="13596" t="18404" r="20239" b="13604"/>
          <a:stretch/>
        </p:blipFill>
        <p:spPr>
          <a:xfrm>
            <a:off x="1398107" y="1153554"/>
            <a:ext cx="3100480" cy="3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55;p123" title="HINTEN.png"/>
          <p:cNvPicPr preferRelativeResize="0"/>
          <p:nvPr/>
        </p:nvPicPr>
        <p:blipFill rotWithShape="1">
          <a:blip r:embed="rId3">
            <a:alphaModFix/>
          </a:blip>
          <a:srcRect l="18437" t="21040" r="18443" b="14100"/>
          <a:stretch/>
        </p:blipFill>
        <p:spPr>
          <a:xfrm>
            <a:off x="4498587" y="1232900"/>
            <a:ext cx="3100480" cy="3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069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KIKKOMAN FOOD TRUCK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6" y="833645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6" y="1423466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5" y="198930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3204" y="2564505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445" y="3192219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46066" y="3791862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pic>
        <p:nvPicPr>
          <p:cNvPr id="20" name="Google Shape;816;p120" title="Bildschirmfoto 2025-03-24 um 10.45.1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381" y="801640"/>
            <a:ext cx="7718390" cy="403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817;p120"/>
          <p:cNvSpPr/>
          <p:nvPr/>
        </p:nvSpPr>
        <p:spPr>
          <a:xfrm>
            <a:off x="4534158" y="2253450"/>
            <a:ext cx="984000" cy="9729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EEEEEE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FFFFFF"/>
                </a:solidFill>
              </a:rPr>
              <a:t>TV screen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04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KIKKOMAN FOOD TRUCK 2026 - equipment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17" name="Google Shape;826;p121"/>
          <p:cNvSpPr txBox="1">
            <a:spLocks/>
          </p:cNvSpPr>
          <p:nvPr/>
        </p:nvSpPr>
        <p:spPr>
          <a:xfrm>
            <a:off x="121920" y="754380"/>
            <a:ext cx="4913313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1"/>
                </a:solidFill>
                <a:latin typeface="DicSans SemiBold" pitchFamily="2" charset="77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SzPct val="120000"/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4pPr>
            <a:lvl5pPr marL="180000" indent="0" algn="l" defTabSz="685800" rtl="0" eaLnBrk="1" latinLnBrk="0" hangingPunct="1">
              <a:lnSpc>
                <a:spcPct val="100000"/>
              </a:lnSpc>
              <a:spcBef>
                <a:spcPts val="132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DicSans Book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Oven with min. 2 plates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Under-counter refrigerators with drawers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Free-standing refrigerator for larger containers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Freezer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Wardrobe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Salamander sandwich maker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Grill plate with two thermostats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Professional deep fryer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Burger press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Worktops above under-counter refrigerators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A sink with water and a hot water boiler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Glass display cabinet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Container for napkins and cutlery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Magnetic strip for knives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Good extractor bonnet with powerful motor</a:t>
            </a:r>
          </a:p>
          <a:p>
            <a:pPr marL="457200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Walls made of stainless steel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400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-US" sz="1400" dirty="0">
              <a:solidFill>
                <a:srgbClr val="282A2C"/>
              </a:solidFill>
            </a:endParaRPr>
          </a:p>
        </p:txBody>
      </p:sp>
      <p:pic>
        <p:nvPicPr>
          <p:cNvPr id="18" name="Google Shape;82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5658" y="1238143"/>
            <a:ext cx="4549498" cy="3032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382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50" y="339050"/>
            <a:ext cx="8560805" cy="324000"/>
          </a:xfrm>
        </p:spPr>
        <p:txBody>
          <a:bodyPr/>
          <a:lstStyle/>
          <a:p>
            <a:r>
              <a:rPr lang="de-DE" sz="2800" dirty="0"/>
              <a:t>KIKKOMAN FOOD TRUCK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45</a:t>
            </a:fld>
            <a:endParaRPr lang="de-DE" dirty="0"/>
          </a:p>
        </p:txBody>
      </p:sp>
      <p:pic>
        <p:nvPicPr>
          <p:cNvPr id="6" name="Google Shape;896;p126" title="Zeichenfläche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7530" y="1593125"/>
            <a:ext cx="2133302" cy="300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5;p126" title="Zeichenfläche 1-1.png"/>
          <p:cNvPicPr preferRelativeResize="0"/>
          <p:nvPr/>
        </p:nvPicPr>
        <p:blipFill rotWithShape="1">
          <a:blip r:embed="rId3">
            <a:alphaModFix/>
          </a:blip>
          <a:srcRect l="1587" r="1597"/>
          <a:stretch/>
        </p:blipFill>
        <p:spPr>
          <a:xfrm>
            <a:off x="2746353" y="1557651"/>
            <a:ext cx="5439877" cy="35858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94;p126"/>
          <p:cNvSpPr txBox="1"/>
          <p:nvPr/>
        </p:nvSpPr>
        <p:spPr>
          <a:xfrm>
            <a:off x="364351" y="875280"/>
            <a:ext cx="8560804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000" b="1" dirty="0">
                <a:solidFill>
                  <a:srgbClr val="7030A0"/>
                </a:solidFill>
                <a:latin typeface="DicSans SemiBold" pitchFamily="50" charset="0"/>
                <a:ea typeface="Barlow Semi Condensed"/>
                <a:cs typeface="Barlow Semi Condensed"/>
                <a:sym typeface="Barlow Semi Condensed"/>
              </a:rPr>
              <a:t>SOCIAL MEDIA AND WEBSITE PRESENCE - WORK IN PROGRESS </a:t>
            </a:r>
            <a:endParaRPr sz="2000" b="1" dirty="0">
              <a:solidFill>
                <a:srgbClr val="7030A0"/>
              </a:solidFill>
              <a:latin typeface="DicSans SemiBold" pitchFamily="50" charset="0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630600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50" y="339050"/>
            <a:ext cx="8560805" cy="324000"/>
          </a:xfrm>
        </p:spPr>
        <p:txBody>
          <a:bodyPr/>
          <a:lstStyle/>
          <a:p>
            <a:r>
              <a:rPr lang="de-DE" sz="2800" dirty="0"/>
              <a:t>KIKKOMAN FOOD TRUCK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8" name="Google Shape;894;p126"/>
          <p:cNvSpPr txBox="1"/>
          <p:nvPr/>
        </p:nvSpPr>
        <p:spPr>
          <a:xfrm>
            <a:off x="364351" y="875280"/>
            <a:ext cx="8560804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000" b="1" dirty="0">
                <a:solidFill>
                  <a:srgbClr val="7030A0"/>
                </a:solidFill>
                <a:latin typeface="DicSans SemiBold" pitchFamily="50" charset="0"/>
                <a:ea typeface="Barlow"/>
                <a:cs typeface="Barlow"/>
                <a:sym typeface="Barlow Semi Condensed"/>
              </a:rPr>
              <a:t>TIMING &amp; PROCESS</a:t>
            </a:r>
            <a:endParaRPr sz="2000" b="1" dirty="0">
              <a:solidFill>
                <a:srgbClr val="7030A0"/>
              </a:solidFill>
              <a:latin typeface="DicSans SemiBold" pitchFamily="50" charset="0"/>
              <a:ea typeface="Barlow"/>
              <a:cs typeface="Barlow"/>
              <a:sym typeface="Barl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68"/>
            <a:ext cx="9137222" cy="39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56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82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Limited edition CAMPAIGN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" y="4351898"/>
            <a:ext cx="8983980" cy="730642"/>
          </a:xfrm>
          <a:solidFill>
            <a:schemeClr val="tx2"/>
          </a:solidFill>
        </p:spPr>
        <p:txBody>
          <a:bodyPr/>
          <a:lstStyle/>
          <a:p>
            <a:endParaRPr lang="de-DE" sz="1800" b="1" dirty="0">
              <a:latin typeface="DicSans" pitchFamily="50" charset="0"/>
            </a:endParaRPr>
          </a:p>
          <a:p>
            <a:r>
              <a:rPr lang="de-DE" sz="1800" b="1" dirty="0">
                <a:latin typeface="DicSans" pitchFamily="50" charset="0"/>
              </a:rPr>
              <a:t>TARGET MARKETS: countries which will sell limited edition</a:t>
            </a:r>
          </a:p>
          <a:p>
            <a:endParaRPr lang="de-DE" sz="1800" b="1" dirty="0">
              <a:latin typeface="DicSans" pitchFamily="50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811501"/>
            <a:ext cx="1240789" cy="49592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GOAL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1400834"/>
            <a:ext cx="1240789" cy="481306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FOCUS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8" y="849601"/>
            <a:ext cx="2788562" cy="480682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/>
              <a:t>To stay top of mind of our users &amp; gain attention of new users</a:t>
            </a:r>
            <a:endParaRPr lang="en-US" sz="1050" b="1" dirty="0">
              <a:latin typeface="DicSans" pitchFamily="50" charset="0"/>
            </a:endParaRP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1969561"/>
            <a:ext cx="1240789" cy="46891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MATERIAL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2541891"/>
            <a:ext cx="1240789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START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3148838"/>
            <a:ext cx="1240788" cy="501352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DURATION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5208" y="3753603"/>
            <a:ext cx="1240788" cy="45517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BUDGET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8" y="1461956"/>
            <a:ext cx="2788562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+mn-lt"/>
              </a:rPr>
              <a:t>Unique limited edition bottle &amp; story</a:t>
            </a:r>
            <a:endParaRPr lang="en-US" sz="1050" dirty="0">
              <a:latin typeface="+mn-lt"/>
            </a:endParaRP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7" y="2028217"/>
            <a:ext cx="2937123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New video </a:t>
            </a:r>
            <a:r>
              <a:rPr lang="de-DE" sz="1050" dirty="0"/>
              <a:t>promoting the story of this particular motif</a:t>
            </a:r>
            <a:endParaRPr lang="en-US" sz="1050" dirty="0"/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6" y="2583149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March 2026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5" y="3165200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4 weeks</a:t>
            </a:r>
            <a:endParaRPr lang="en-US" sz="1050" dirty="0">
              <a:latin typeface="DicSans" pitchFamily="50" charset="0"/>
            </a:endParaRP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6206875" y="3777912"/>
            <a:ext cx="2422801" cy="488764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de-DE" sz="1050" dirty="0">
                <a:latin typeface="DicSans" pitchFamily="50" charset="0"/>
              </a:rPr>
              <a:t>To be confirmed later</a:t>
            </a:r>
            <a:endParaRPr lang="en-US" sz="1050" dirty="0">
              <a:latin typeface="DicSans" pitchFamily="50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661161" y="1943035"/>
            <a:ext cx="1028700" cy="21280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51660" y="3276600"/>
            <a:ext cx="70866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DicSans" pitchFamily="50" charset="0"/>
              </a:rPr>
              <a:t>?</a:t>
            </a:r>
            <a:endParaRPr lang="en-US" sz="3600" dirty="0">
              <a:latin typeface="DicSans" pitchFamily="50" charset="0"/>
            </a:endParaRP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4351" y="1116205"/>
            <a:ext cx="3801112" cy="50689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800" dirty="0">
                <a:solidFill>
                  <a:schemeClr val="bg1"/>
                </a:solidFill>
                <a:latin typeface="DicSans" pitchFamily="50" charset="0"/>
              </a:rPr>
              <a:t>CHANGE OF TIMING TO MARCH 2026</a:t>
            </a:r>
          </a:p>
        </p:txBody>
      </p:sp>
    </p:spTree>
    <p:extLst>
      <p:ext uri="{BB962C8B-B14F-4D97-AF65-F5344CB8AC3E}">
        <p14:creationId xmlns:p14="http://schemas.microsoft.com/office/powerpoint/2010/main" val="262141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Limited edition – motif for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" y="4676774"/>
            <a:ext cx="8983980" cy="412690"/>
          </a:xfrm>
          <a:solidFill>
            <a:schemeClr val="tx2"/>
          </a:solidFill>
        </p:spPr>
        <p:txBody>
          <a:bodyPr/>
          <a:lstStyle/>
          <a:p>
            <a:r>
              <a:rPr lang="de-DE" sz="2000" b="1" dirty="0">
                <a:latin typeface="DicSans" pitchFamily="50" charset="0"/>
              </a:rPr>
              <a:t>HELP US CHOOSE THE BEST MOTIF!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229" y="4017031"/>
            <a:ext cx="2179319" cy="54081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CHERRY BLOSSOMS AND  LADY IN KIMONO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53329" y="3996155"/>
            <a:ext cx="1240789" cy="54644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HINA NINGYO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08148" y="4013140"/>
            <a:ext cx="1240788" cy="537699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TANUKI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41250" y="4013140"/>
            <a:ext cx="1240788" cy="537698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MANGA &amp; CO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62" y="903592"/>
            <a:ext cx="1426973" cy="3001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183" y="877322"/>
            <a:ext cx="1411082" cy="2972278"/>
          </a:xfrm>
          <a:prstGeom prst="rect">
            <a:avLst/>
          </a:prstGeom>
        </p:spPr>
      </p:pic>
      <p:pic>
        <p:nvPicPr>
          <p:cNvPr id="32" name="Google Shape;104;p23" title="b_manga.png">
            <a:extLst>
              <a:ext uri="{FF2B5EF4-FFF2-40B4-BE49-F238E27FC236}">
                <a16:creationId xmlns:a16="http://schemas.microsoft.com/office/drawing/2014/main" id="{F98C8D10-0FAF-5631-468D-470A7F206853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028" y="843751"/>
            <a:ext cx="1419232" cy="304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Obraz 8" descr="Obraz zawierający napój, butelka, napój bezalkoholowy, jedzenie">
            <a:extLst>
              <a:ext uri="{FF2B5EF4-FFF2-40B4-BE49-F238E27FC236}">
                <a16:creationId xmlns:a16="http://schemas.microsoft.com/office/drawing/2014/main" id="{2EC9023F-F077-892C-66B8-200157C91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11" t="10805" r="39629" b="12996"/>
          <a:stretch/>
        </p:blipFill>
        <p:spPr>
          <a:xfrm>
            <a:off x="6844023" y="729827"/>
            <a:ext cx="1606557" cy="31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Limited edition – motifS selection for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497" y="4130327"/>
            <a:ext cx="1240789" cy="54644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HINA NINGYO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50" y="985777"/>
            <a:ext cx="1411082" cy="2972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76" y="985777"/>
            <a:ext cx="2833296" cy="1862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924" y="3046018"/>
            <a:ext cx="2883048" cy="1485976"/>
          </a:xfrm>
          <a:prstGeom prst="rect">
            <a:avLst/>
          </a:prstGeom>
        </p:spPr>
      </p:pic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8697" y="985777"/>
            <a:ext cx="2977143" cy="355663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de-DE" sz="1400" u="sng" dirty="0">
                <a:latin typeface="DicSans" pitchFamily="50" charset="0"/>
              </a:rPr>
              <a:t>HINA MATUSURI on 3rd of March</a:t>
            </a:r>
          </a:p>
          <a:p>
            <a:endParaRPr lang="de-DE" sz="1400" u="sng" dirty="0">
              <a:latin typeface="DicSans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DicSans" pitchFamily="50" charset="0"/>
              </a:rPr>
              <a:t>Origins as purification ritual and prayer for good luck and health (paper dolls)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DicSans" pitchFamily="50" charset="0"/>
              </a:rPr>
              <a:t>Today as Girls Day: celebration of girls well-being and feminity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DicSans" pitchFamily="50" charset="0"/>
              </a:rPr>
              <a:t>Display of Hina dolls representing imperial court of Heian period</a:t>
            </a:r>
          </a:p>
        </p:txBody>
      </p:sp>
    </p:spTree>
    <p:extLst>
      <p:ext uri="{BB962C8B-B14F-4D97-AF65-F5344CB8AC3E}">
        <p14:creationId xmlns:p14="http://schemas.microsoft.com/office/powerpoint/2010/main" val="58422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Limited edition – motifS selection for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566" y="4104539"/>
            <a:ext cx="1240788" cy="537699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r>
              <a:rPr lang="de-DE" sz="1200" dirty="0">
                <a:latin typeface="DicSans" pitchFamily="50" charset="0"/>
              </a:rPr>
              <a:t>TANUKI</a:t>
            </a:r>
          </a:p>
        </p:txBody>
      </p:sp>
      <p:pic>
        <p:nvPicPr>
          <p:cNvPr id="38" name="Obraz 8" descr="Obraz zawierający napój, butelka, napój bezalkoholowy, jedzenie">
            <a:extLst>
              <a:ext uri="{FF2B5EF4-FFF2-40B4-BE49-F238E27FC236}">
                <a16:creationId xmlns:a16="http://schemas.microsoft.com/office/drawing/2014/main" id="{2EC9023F-F077-892C-66B8-200157C91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11" t="10805" r="39629" b="12996"/>
          <a:stretch/>
        </p:blipFill>
        <p:spPr>
          <a:xfrm>
            <a:off x="237482" y="882227"/>
            <a:ext cx="1606557" cy="3196650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1CBF45CE-C58F-0F1E-FEF6-E021B9F494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23595" y="1047487"/>
            <a:ext cx="2977143" cy="3556634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r>
              <a:rPr lang="de-DE" sz="1400" u="sng" dirty="0">
                <a:latin typeface="DicSans" pitchFamily="50" charset="0"/>
              </a:rPr>
              <a:t>TANUKI: RACCOON DOG</a:t>
            </a:r>
          </a:p>
          <a:p>
            <a:endParaRPr lang="de-DE" sz="1400" u="sng" dirty="0">
              <a:latin typeface="DicSans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DicSans" pitchFamily="50" charset="0"/>
              </a:rPr>
              <a:t>Mythical figure of Japanese folklore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DicSans" pitchFamily="50" charset="0"/>
              </a:rPr>
              <a:t>Playful, shape-shifting, magical abilities, love for jokes &amp; mischief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DicSans" pitchFamily="50" charset="0"/>
              </a:rPr>
              <a:t>Symbol for good fortune, prosperity and joyful approach to life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1" y="868485"/>
            <a:ext cx="1498521" cy="1445003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019" y="1047487"/>
            <a:ext cx="1764467" cy="1223289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949" y="3773057"/>
            <a:ext cx="1955615" cy="1137717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545" y="2504569"/>
            <a:ext cx="1301817" cy="1701887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825" y="2122619"/>
            <a:ext cx="1038973" cy="135912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206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0E5A4-03FF-FB63-B168-4C1A1B89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Food service: VEGAN INSPIRATION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56AD-E2BB-4696-E6FA-938F01EF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6EF9-191D-0C4E-A261-4282BB49FB8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1445" y="2607899"/>
            <a:ext cx="4042913" cy="412690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PRODUCTS  PROMOTED IN THE RECIPES: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293" y="963926"/>
            <a:ext cx="6046748" cy="412690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15 INTERNATIONAL VEGAN RECIPES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06" y="3254889"/>
            <a:ext cx="535659" cy="1441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95" y="3254889"/>
            <a:ext cx="496014" cy="1454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522" y="3254889"/>
            <a:ext cx="635566" cy="1487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82" y="3235165"/>
            <a:ext cx="515612" cy="14613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541" y="3254889"/>
            <a:ext cx="485412" cy="1445051"/>
          </a:xfrm>
          <a:prstGeom prst="rect">
            <a:avLst/>
          </a:prstGeom>
        </p:spPr>
      </p:pic>
      <p:sp>
        <p:nvSpPr>
          <p:cNvPr id="32" name="Freihandform 4">
            <a:extLst>
              <a:ext uri="{FF2B5EF4-FFF2-40B4-BE49-F238E27FC236}">
                <a16:creationId xmlns:a16="http://schemas.microsoft.com/office/drawing/2014/main" id="{6CD504A2-151C-1354-355F-C1690432CA1A}"/>
              </a:ext>
            </a:extLst>
          </p:cNvPr>
          <p:cNvSpPr>
            <a:spLocks noChangeAspect="1"/>
          </p:cNvSpPr>
          <p:nvPr/>
        </p:nvSpPr>
        <p:spPr>
          <a:xfrm>
            <a:off x="5937336" y="1519743"/>
            <a:ext cx="2757185" cy="2884617"/>
          </a:xfrm>
          <a:custGeom>
            <a:avLst/>
            <a:gdLst/>
            <a:ahLst/>
            <a:cxnLst/>
            <a:rect l="0" t="0" r="r" b="b"/>
            <a:pathLst>
              <a:path w="4998" h="5229">
                <a:moveTo>
                  <a:pt x="4998" y="1223"/>
                </a:moveTo>
                <a:cubicBezTo>
                  <a:pt x="4166" y="815"/>
                  <a:pt x="3334" y="408"/>
                  <a:pt x="2501" y="0"/>
                </a:cubicBezTo>
                <a:cubicBezTo>
                  <a:pt x="1668" y="408"/>
                  <a:pt x="834" y="815"/>
                  <a:pt x="0" y="1223"/>
                </a:cubicBezTo>
                <a:cubicBezTo>
                  <a:pt x="0" y="2142"/>
                  <a:pt x="0" y="3060"/>
                  <a:pt x="0" y="3979"/>
                </a:cubicBezTo>
                <a:cubicBezTo>
                  <a:pt x="833" y="4396"/>
                  <a:pt x="1666" y="4812"/>
                  <a:pt x="2500" y="5229"/>
                </a:cubicBezTo>
                <a:cubicBezTo>
                  <a:pt x="3332" y="4812"/>
                  <a:pt x="4165" y="4396"/>
                  <a:pt x="4998" y="3979"/>
                </a:cubicBezTo>
                <a:cubicBezTo>
                  <a:pt x="4998" y="3060"/>
                  <a:pt x="4998" y="2142"/>
                  <a:pt x="4998" y="122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txBody>
          <a:bodyPr/>
          <a:lstStyle/>
          <a:p>
            <a:endParaRPr lang="de-DE" sz="2000" dirty="0">
              <a:solidFill>
                <a:schemeClr val="bg1"/>
              </a:solidFill>
              <a:latin typeface="DicSans" pitchFamily="50" charset="0"/>
            </a:endParaRPr>
          </a:p>
          <a:p>
            <a:pPr algn="ctr"/>
            <a:endParaRPr lang="de-DE" sz="2000" dirty="0">
              <a:solidFill>
                <a:schemeClr val="bg1"/>
              </a:solidFill>
              <a:latin typeface="DicSans" pitchFamily="50" charset="0"/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DicSans" pitchFamily="50" charset="0"/>
              </a:rPr>
              <a:t>brochure in English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DicSans" pitchFamily="50" charset="0"/>
              </a:rPr>
              <a:t>available on the website,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DicSans" pitchFamily="50" charset="0"/>
              </a:rPr>
              <a:t>recipes available in canto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293" y="1519743"/>
            <a:ext cx="4042686" cy="41269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LAUNCH OF RECIPES: MAY 2025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31063DD1-0732-C10E-21C3-D1A3C5E6FE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0718" y="2063821"/>
            <a:ext cx="4041261" cy="41269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/>
            <a:r>
              <a:rPr lang="de-DE" sz="1600" b="1" dirty="0">
                <a:latin typeface="DicSans" pitchFamily="50" charset="0"/>
              </a:rPr>
              <a:t>LAUNCH OF BROCHURE: MAY 2025</a:t>
            </a:r>
          </a:p>
        </p:txBody>
      </p:sp>
    </p:spTree>
    <p:extLst>
      <p:ext uri="{BB962C8B-B14F-4D97-AF65-F5344CB8AC3E}">
        <p14:creationId xmlns:p14="http://schemas.microsoft.com/office/powerpoint/2010/main" val="2939194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KKOMAN">
      <a:dk1>
        <a:srgbClr val="000000"/>
      </a:dk1>
      <a:lt1>
        <a:srgbClr val="FFFFFF"/>
      </a:lt1>
      <a:dk2>
        <a:srgbClr val="DD7900"/>
      </a:dk2>
      <a:lt2>
        <a:srgbClr val="F3ECDD"/>
      </a:lt2>
      <a:accent1>
        <a:srgbClr val="DC231A"/>
      </a:accent1>
      <a:accent2>
        <a:srgbClr val="F9B104"/>
      </a:accent2>
      <a:accent3>
        <a:srgbClr val="8F669A"/>
      </a:accent3>
      <a:accent4>
        <a:srgbClr val="CDE2B3"/>
      </a:accent4>
      <a:accent5>
        <a:srgbClr val="88D3D8"/>
      </a:accent5>
      <a:accent6>
        <a:srgbClr val="FFA089"/>
      </a:accent6>
      <a:hlink>
        <a:srgbClr val="467886"/>
      </a:hlink>
      <a:folHlink>
        <a:srgbClr val="96607D"/>
      </a:folHlink>
    </a:clrScheme>
    <a:fontScheme name="Benutzerdefiniert">
      <a:majorFont>
        <a:latin typeface="DicSans SemiBold"/>
        <a:ea typeface=""/>
        <a:cs typeface=""/>
      </a:majorFont>
      <a:minorFont>
        <a:latin typeface="Dic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0">
          <a:noFill/>
        </a:ln>
      </a:spPr>
      <a:bodyPr/>
      <a:lstStyle>
        <a:defPPr algn="l"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40301_dbf_taste_KIKKOMAN_PPT-Master" id="{78E87D43-94B4-5A4C-A370-41FFC7CC6FBB}" vid="{F29FC392-9CDE-964E-98EE-059592ED65A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240301_dbf_taste_KIKKOMAN_PPT-Master 2</Template>
  <TotalTime>0</TotalTime>
  <Words>1586</Words>
  <Application>Microsoft Macintosh PowerPoint</Application>
  <PresentationFormat>Bildschirmpräsentation (16:9)</PresentationFormat>
  <Paragraphs>420</Paragraphs>
  <Slides>47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2" baseType="lpstr">
      <vt:lpstr>Arial</vt:lpstr>
      <vt:lpstr>DicSans Book</vt:lpstr>
      <vt:lpstr>DicSans</vt:lpstr>
      <vt:lpstr>DicSans SemiBold</vt:lpstr>
      <vt:lpstr>Office</vt:lpstr>
      <vt:lpstr>Yearly MARKETING plan</vt:lpstr>
      <vt:lpstr>CONTENT</vt:lpstr>
      <vt:lpstr>2025-2026: Up-date</vt:lpstr>
      <vt:lpstr>PowerPoint-Präsentation</vt:lpstr>
      <vt:lpstr>Limited edition CAMPAIGN 2026</vt:lpstr>
      <vt:lpstr>Limited edition – motif for 2026</vt:lpstr>
      <vt:lpstr>Limited edition – motifS selection for 2026</vt:lpstr>
      <vt:lpstr>Limited edition – motifS selection for 2026</vt:lpstr>
      <vt:lpstr>Food service: VEGAN INSPIRATION</vt:lpstr>
      <vt:lpstr>Food service: VEGAN INSPIRATION</vt:lpstr>
      <vt:lpstr>TVC CAMPAIGN 2027 – united in project </vt:lpstr>
      <vt:lpstr>PLAN FOR 2026-2027</vt:lpstr>
      <vt:lpstr>PowerPoint-Präsentation</vt:lpstr>
      <vt:lpstr>RETAIL</vt:lpstr>
      <vt:lpstr>Outdoor &amp; BBQ CAMPAIGN 2026</vt:lpstr>
      <vt:lpstr>Outdoor &amp; BBQ - CAMPAIGN package 2026</vt:lpstr>
      <vt:lpstr>Bigger size CAMPAIGN 2026</vt:lpstr>
      <vt:lpstr>Bigger size - CAMPAIGN package 2026</vt:lpstr>
      <vt:lpstr>Winter season CAMPAIGN 2026</vt:lpstr>
      <vt:lpstr>Winter season - CAMPAIGN package 2026</vt:lpstr>
      <vt:lpstr>TVC CAMPAIGN 2027 </vt:lpstr>
      <vt:lpstr>Wok CAMPAIGN 2027</vt:lpstr>
      <vt:lpstr>WOK - CAMPAIGN package 2027</vt:lpstr>
      <vt:lpstr>Limited edition CAMPAIGN 2027</vt:lpstr>
      <vt:lpstr>Limited edition - CAMPAIGN package 2027</vt:lpstr>
      <vt:lpstr> yearly recipes plan 2026-27</vt:lpstr>
      <vt:lpstr>Food service</vt:lpstr>
      <vt:lpstr>Food service: yearly recipes plan 2026-27</vt:lpstr>
      <vt:lpstr>Food service brochure: asian expert</vt:lpstr>
      <vt:lpstr>WHAT's NEW?  MATERIALS &amp; TOOLS</vt:lpstr>
      <vt:lpstr>SOCIAL MEDIA CAMPAIGN PACKAGES: YUZU &amp; RAMEN</vt:lpstr>
      <vt:lpstr>PowerPoint-Präsentation</vt:lpstr>
      <vt:lpstr>SOCIAL MEDIA CAMPAIGN PACKAGES: YUZU &amp; RAMEN</vt:lpstr>
      <vt:lpstr>SOCIAL MEDIA CAMPAIGN PACKAGES: 3 SOY SAUCES</vt:lpstr>
      <vt:lpstr>SOCIAL MEDIA CAMPAIGN PACKAGES: 3 SOY SAUCES</vt:lpstr>
      <vt:lpstr>AdS FOR CONSUMERS: on-OFF concept </vt:lpstr>
      <vt:lpstr>AdS FOR CONSUMERS: on-OFF concept </vt:lpstr>
      <vt:lpstr>AdS FOR CONSUMERS: on-OFF concept </vt:lpstr>
      <vt:lpstr>AdS FOR CONSUMERS: real fans concept </vt:lpstr>
      <vt:lpstr>AdS FOR CONSUMERS: real fans concept </vt:lpstr>
      <vt:lpstr>KIKKOMAN FOOD TRUCK 2026</vt:lpstr>
      <vt:lpstr>KIKKOMAN FOOD TRUCK 2026</vt:lpstr>
      <vt:lpstr>KIKKOMAN FOOD TRUCK 2026</vt:lpstr>
      <vt:lpstr>KIKKOMAN FOOD TRUCK 2026 - equipment</vt:lpstr>
      <vt:lpstr>KIKKOMAN FOOD TRUCK 2026</vt:lpstr>
      <vt:lpstr>KIKKOMAN FOOD TRUCK 2026</vt:lpstr>
      <vt:lpstr>PowerPoint-Präsentation</vt:lpstr>
    </vt:vector>
  </TitlesOfParts>
  <Company>Kikkoman Trading Europe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ACTIVITIES</dc:title>
  <dc:creator>Malgorzata POPIELSKA</dc:creator>
  <cp:lastModifiedBy>Sophia Kirchhoff</cp:lastModifiedBy>
  <cp:revision>197</cp:revision>
  <cp:lastPrinted>2024-05-10T12:45:00Z</cp:lastPrinted>
  <dcterms:created xsi:type="dcterms:W3CDTF">2024-03-06T14:15:05Z</dcterms:created>
  <dcterms:modified xsi:type="dcterms:W3CDTF">2026-04-17T15:20:53Z</dcterms:modified>
</cp:coreProperties>
</file>